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  <p:sldMasterId id="2147483683" r:id="rId2"/>
  </p:sldMasterIdLst>
  <p:notesMasterIdLst>
    <p:notesMasterId r:id="rId48"/>
  </p:notesMasterIdLst>
  <p:handoutMasterIdLst>
    <p:handoutMasterId r:id="rId49"/>
  </p:handoutMasterIdLst>
  <p:sldIdLst>
    <p:sldId id="256" r:id="rId3"/>
    <p:sldId id="278" r:id="rId4"/>
    <p:sldId id="304" r:id="rId5"/>
    <p:sldId id="305" r:id="rId6"/>
    <p:sldId id="366" r:id="rId7"/>
    <p:sldId id="374" r:id="rId8"/>
    <p:sldId id="373" r:id="rId9"/>
    <p:sldId id="370" r:id="rId10"/>
    <p:sldId id="369" r:id="rId11"/>
    <p:sldId id="372" r:id="rId12"/>
    <p:sldId id="371" r:id="rId13"/>
    <p:sldId id="317" r:id="rId14"/>
    <p:sldId id="359" r:id="rId15"/>
    <p:sldId id="375" r:id="rId16"/>
    <p:sldId id="364" r:id="rId17"/>
    <p:sldId id="365" r:id="rId18"/>
    <p:sldId id="363" r:id="rId19"/>
    <p:sldId id="361" r:id="rId20"/>
    <p:sldId id="362" r:id="rId21"/>
    <p:sldId id="360" r:id="rId22"/>
    <p:sldId id="321" r:id="rId23"/>
    <p:sldId id="350" r:id="rId24"/>
    <p:sldId id="351" r:id="rId25"/>
    <p:sldId id="320" r:id="rId26"/>
    <p:sldId id="322" r:id="rId27"/>
    <p:sldId id="324" r:id="rId28"/>
    <p:sldId id="323" r:id="rId29"/>
    <p:sldId id="326" r:id="rId30"/>
    <p:sldId id="325" r:id="rId31"/>
    <p:sldId id="327" r:id="rId32"/>
    <p:sldId id="328" r:id="rId33"/>
    <p:sldId id="331" r:id="rId34"/>
    <p:sldId id="332" r:id="rId35"/>
    <p:sldId id="333" r:id="rId36"/>
    <p:sldId id="340" r:id="rId37"/>
    <p:sldId id="344" r:id="rId38"/>
    <p:sldId id="343" r:id="rId39"/>
    <p:sldId id="330" r:id="rId40"/>
    <p:sldId id="345" r:id="rId41"/>
    <p:sldId id="347" r:id="rId42"/>
    <p:sldId id="348" r:id="rId43"/>
    <p:sldId id="349" r:id="rId44"/>
    <p:sldId id="354" r:id="rId45"/>
    <p:sldId id="313" r:id="rId46"/>
    <p:sldId id="36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  <a:srgbClr val="003057"/>
    <a:srgbClr val="857437"/>
    <a:srgbClr val="A7934B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3" autoAdjust="0"/>
    <p:restoredTop sz="84145" autoAdjust="0"/>
  </p:normalViewPr>
  <p:slideViewPr>
    <p:cSldViewPr snapToGrid="0" snapToObjects="1">
      <p:cViewPr varScale="1">
        <p:scale>
          <a:sx n="112" d="100"/>
          <a:sy n="112" d="100"/>
        </p:scale>
        <p:origin x="1272" y="65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BD6A9-CC87-4E03-A89E-2F300F10EE7B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5A22A-7E71-4625-9E59-C40EF7CD69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46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Hello, My name is Maxwell Xu, and I will be presenting our work on </a:t>
            </a:r>
            <a:r>
              <a:rPr lang="e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REBAR: Retrieval-based Reconstruction for Time-series Contrastive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5A22A-7E71-4625-9E59-C40EF7CD69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38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frame our challenge around mobile health, the study of how mobile devices can be used to track and enable healthy behaviors to hopefully prevent chronic diseases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typically done through sensors that continuously and noninvasively monitor our given conditions.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5A22A-7E71-4625-9E59-C40EF7CD69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0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frame our challenge around mobile health, the study of how mobile devices can be used to track and enable healthy behaviors to hopefully prevent chronic diseases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typically done through sensors that continuously and noninvasively monitor our given conditions.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5A22A-7E71-4625-9E59-C40EF7CD69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5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frame our challenge around mobile health, the study of how mobile devices can be used to track and enable healthy behaviors to hopefully prevent chronic diseases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typically done through sensors that continuously and noninvasively monitor our given conditions.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5A22A-7E71-4625-9E59-C40EF7CD69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1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frame our challenge around mobile health, the study of how mobile devices can be used to track and enable healthy behaviors to hopefully prevent chronic diseases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typically done through sensors that continuously and noninvasively monitor our given conditions.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5A22A-7E71-4625-9E59-C40EF7CD69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54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5A22A-7E71-4625-9E59-C40EF7CD69D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5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frame our challenge around mobile health, the study of how mobile devices can be used to track and enable healthy behaviors to hopefully prevent chronic diseases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</a:rPr>
            </a:b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is typically done through sensors that continuously and noninvasively monitor our given conditions. 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5A22A-7E71-4625-9E59-C40EF7CD69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55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5684" y="1149178"/>
            <a:ext cx="6795912" cy="264389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4200" b="1" i="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5682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1800" b="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A8079-4F60-D34B-96A4-C32E3C6A4A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1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13FC5-8FDB-D640-8F18-46D09DD7FD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81001" y="365125"/>
            <a:ext cx="8801100" cy="5811838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9F9D1-30A5-3C44-9E01-F570121CC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12E04-5E6A-41B8-8502-FAC0ED882612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C5DF8-E50D-1745-97C5-A23C0E51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D20E1-9670-8A49-9442-60CC2307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61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2pPr>
              <a:defRPr sz="2200"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5555A-360E-4266-B773-7F1A68A4429E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7E5600-2DCC-EB44-9203-121C72C9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C1013-15E4-4DA1-B2A7-1C963A7C4929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78F37-4E54-4D88-8F50-7DD15A461BD9}" type="datetime1">
              <a:rPr lang="en-US" smtClean="0"/>
              <a:t>4/17/2024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5170-396F-CE4F-A0AB-300CE970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6F2CA-2DD1-AF41-91EF-4D055700C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0561E-8865-4AA6-AA8F-98145B097EBF}" type="datetime1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635E81-A1AE-8442-89DE-148AC4FCD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583BD-E195-8D45-B88C-3F15BB700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20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1F03B-FA44-42FA-A0AF-F73C86AB6CC7}" type="datetime1">
              <a:rPr lang="en-US" smtClean="0"/>
              <a:t>4/17/2024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02ABE-49F8-8E43-8B96-1F432917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3768" y="457201"/>
            <a:ext cx="749723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17B60-3B62-4763-BA90-55D2E1EBB96C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ABCA5-3B76-9E47-892E-A475FC83C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13768" y="457201"/>
            <a:ext cx="7497233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C0E3F-A0D2-4075-B4CB-C065B4C400A6}" type="datetime1">
              <a:rPr lang="en-US" smtClean="0"/>
              <a:t>4/17/2024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10CDF-1139-2249-8F5E-3E7043CC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886C1-1209-CD40-86E4-C72B7974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157BF9-8D1A-FD41-A037-BF729754D1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231DA-AB5C-C240-9332-9CC3D46A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4E65-B65B-4B8B-89D7-3A0591C8AAF5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7AB74-A3C5-CF45-A5A3-124A94D15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3F40-6572-9341-AE1A-0342450A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38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30000" cy="4661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3953" y="64747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9C5E1-F463-4B0F-9D27-DF61C9B370F5}" type="datetime1">
              <a:rPr lang="en-US" smtClean="0"/>
              <a:t>4/17/2024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07153" y="6474714"/>
            <a:ext cx="5941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747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7800A633-57CA-F1A8-8ACD-AD47AAB8423C}"/>
              </a:ext>
            </a:extLst>
          </p:cNvPr>
          <p:cNvSpPr txBox="1">
            <a:spLocks/>
          </p:cNvSpPr>
          <p:nvPr/>
        </p:nvSpPr>
        <p:spPr>
          <a:xfrm>
            <a:off x="1973179" y="3864354"/>
            <a:ext cx="6745519" cy="24406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342900" rtl="0" eaLnBrk="1" latinLnBrk="0" hangingPunct="1">
              <a:lnSpc>
                <a:spcPts val="3600"/>
              </a:lnSpc>
              <a:spcBef>
                <a:spcPct val="20000"/>
              </a:spcBef>
              <a:buFont typeface="Arial"/>
              <a:buNone/>
              <a:defRPr sz="1800" b="0" kern="1200" cap="none" spc="0" baseline="0">
                <a:solidFill>
                  <a:srgbClr val="85743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2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buFont typeface="Arial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Maxwell A. Xu</a:t>
            </a:r>
            <a:r>
              <a:rPr lang="en-US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, Alexander Moreno</a:t>
            </a:r>
            <a:r>
              <a:rPr lang="en-US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Supriya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Nagesh</a:t>
            </a:r>
            <a:r>
              <a:rPr lang="en-US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, V. 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</a:rPr>
              <a:t>Burak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 Aydemir</a:t>
            </a:r>
            <a:r>
              <a:rPr lang="en-US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, David W. Wetter</a:t>
            </a:r>
            <a:r>
              <a:rPr lang="en-US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, Santosh Kumar</a:t>
            </a:r>
            <a:r>
              <a:rPr lang="en-US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, James M. Rehg</a:t>
            </a:r>
            <a:r>
              <a:rPr lang="en-US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5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1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Georgia Institute of Technology, </a:t>
            </a:r>
            <a:r>
              <a:rPr lang="en-US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2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Luminous Computing, </a:t>
            </a:r>
            <a:r>
              <a:rPr lang="en-US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3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University of Utah, </a:t>
            </a:r>
            <a:r>
              <a:rPr lang="en-US" sz="16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4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</a:rPr>
              <a:t>University of Memphis</a:t>
            </a:r>
          </a:p>
          <a:p>
            <a:pPr>
              <a:lnSpc>
                <a:spcPct val="100000"/>
              </a:lnSpc>
            </a:pPr>
            <a:endParaRPr lang="en-US" sz="1600" dirty="0"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500" dirty="0"/>
          </a:p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003057"/>
                </a:solidFill>
              </a:rPr>
              <a:t>Presented at ICLR 2024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00305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E95FB-AFDA-C24E-BDC1-87184FFF6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3179" y="332433"/>
            <a:ext cx="8807113" cy="2866311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REBAR: Retrieval-based Reconstruction for Time-series Contrastive Learning</a:t>
            </a:r>
            <a:endParaRPr lang="en-US" sz="3600" dirty="0">
              <a:solidFill>
                <a:srgbClr val="003057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E66134-3B68-CA46-9583-81F439EB8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73180" y="3694118"/>
            <a:ext cx="5536574" cy="144118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Maxwell A. Xu</a:t>
            </a:r>
            <a:r>
              <a:rPr lang="en-US" sz="1600" b="0" i="0" baseline="30000" dirty="0">
                <a:effectLst/>
                <a:latin typeface="Arial" panose="020B0604020202020204" pitchFamily="34" charset="0"/>
              </a:rPr>
              <a:t>1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, Alexander Moreno</a:t>
            </a:r>
            <a:r>
              <a:rPr lang="en-US" sz="1600" b="0" i="0" baseline="30000" dirty="0">
                <a:effectLst/>
                <a:latin typeface="Arial" panose="020B0604020202020204" pitchFamily="34" charset="0"/>
              </a:rPr>
              <a:t>1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, Hui Wei</a:t>
            </a:r>
            <a:r>
              <a:rPr lang="en-US" sz="1600" baseline="30000" dirty="0">
                <a:latin typeface="Arial" panose="020B0604020202020204" pitchFamily="34" charset="0"/>
              </a:rPr>
              <a:t>3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,       Benjamin M. Marlin</a:t>
            </a:r>
            <a:r>
              <a:rPr lang="en-US" sz="1600" b="0" i="0" baseline="30000" dirty="0">
                <a:effectLst/>
                <a:latin typeface="Arial" panose="020B0604020202020204" pitchFamily="34" charset="0"/>
              </a:rPr>
              <a:t>3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, James M. Rehg</a:t>
            </a:r>
            <a:r>
              <a:rPr lang="en-US" sz="1600" baseline="30000" dirty="0">
                <a:latin typeface="Arial" panose="020B0604020202020204" pitchFamily="34" charset="0"/>
              </a:rPr>
              <a:t>2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en-US" sz="500" dirty="0">
              <a:solidFill>
                <a:srgbClr val="857437"/>
              </a:solidFill>
              <a:latin typeface="Arial" panose="020B0604020202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1600" b="0" i="0" baseline="30000" dirty="0">
                <a:effectLst/>
                <a:latin typeface="Arial" panose="020B0604020202020204" pitchFamily="34" charset="0"/>
              </a:rPr>
              <a:t>1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Georgia Institute of Technology, </a:t>
            </a:r>
            <a:r>
              <a:rPr lang="en-US" sz="1600" baseline="30000" dirty="0">
                <a:latin typeface="Arial" panose="020B0604020202020204" pitchFamily="34" charset="0"/>
              </a:rPr>
              <a:t>2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University of Illinois </a:t>
            </a:r>
            <a:r>
              <a:rPr lang="en-US" sz="1600" dirty="0"/>
              <a:t>Urbana-Champaign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600" b="0" i="0" baseline="30000" dirty="0">
                <a:effectLst/>
                <a:latin typeface="Arial" panose="020B0604020202020204" pitchFamily="34" charset="0"/>
              </a:rPr>
              <a:t>3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University of Massachusetts Amherst</a:t>
            </a:r>
          </a:p>
          <a:p>
            <a:pPr>
              <a:lnSpc>
                <a:spcPct val="100000"/>
              </a:lnSpc>
            </a:pPr>
            <a:endParaRPr lang="en-US" sz="1600" dirty="0">
              <a:solidFill>
                <a:srgbClr val="857437"/>
              </a:solidFill>
              <a:latin typeface="Arial" panose="020B0604020202020204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endParaRPr lang="en-US" sz="500" dirty="0">
              <a:solidFill>
                <a:srgbClr val="857437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775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Positive Pairs in Prior Work </a:t>
            </a:r>
            <a:r>
              <a:rPr lang="en-US" sz="3100" dirty="0"/>
              <a:t>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352145"/>
            <a:ext cx="6512999" cy="48147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Sampling-based Approaches 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Identify positive pairs from as subsequences within a longer time-series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Typically, naively uses temporal proximity to identify positive pairs (e.g. TNC, T-loss)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EDCB31-8742-F62D-C41A-1C2FE791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95" y="2275298"/>
            <a:ext cx="4475312" cy="1118828"/>
          </a:xfrm>
          <a:prstGeom prst="rect">
            <a:avLst/>
          </a:prstGeom>
        </p:spPr>
      </p:pic>
      <p:sp>
        <p:nvSpPr>
          <p:cNvPr id="11" name="Google Shape;89;p4">
            <a:extLst>
              <a:ext uri="{FF2B5EF4-FFF2-40B4-BE49-F238E27FC236}">
                <a16:creationId xmlns:a16="http://schemas.microsoft.com/office/drawing/2014/main" id="{E1B341C8-B4BE-AC99-DFF3-A9A51E929EB9}"/>
              </a:ext>
            </a:extLst>
          </p:cNvPr>
          <p:cNvSpPr txBox="1"/>
          <p:nvPr/>
        </p:nvSpPr>
        <p:spPr>
          <a:xfrm>
            <a:off x="8115707" y="3519195"/>
            <a:ext cx="2720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TNC Approach</a:t>
            </a:r>
            <a:endParaRPr sz="1800" b="0" i="0" u="none" strike="noStrike" cap="none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56E488-D78D-7CFE-36AB-B8B8771A1577}"/>
              </a:ext>
            </a:extLst>
          </p:cNvPr>
          <p:cNvSpPr/>
          <p:nvPr/>
        </p:nvSpPr>
        <p:spPr>
          <a:xfrm>
            <a:off x="8808395" y="2881604"/>
            <a:ext cx="1478605" cy="582271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80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Positive Pairs in Prior Work </a:t>
            </a:r>
            <a:r>
              <a:rPr lang="en-US" sz="3100" dirty="0"/>
              <a:t>(2/2)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352145"/>
            <a:ext cx="6512999" cy="48147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Sampling-based Approaches 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Identify positive pairs from as subsequences within a longer time-series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Typically, naively uses temporal proximity to identify positive pairs (e.g. TNC, T-loss)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But what if positive pairs are far from each other? 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For example, an individual could </a:t>
            </a:r>
          </a:p>
          <a:p>
            <a:pPr lvl="2">
              <a:lnSpc>
                <a:spcPct val="100000"/>
              </a:lnSpc>
            </a:pPr>
            <a:r>
              <a:rPr lang="en-US" sz="1600" dirty="0"/>
              <a:t>1) Start Walking 2) Stop 3) Start Walking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The Stop region would be more similar to the Walk 1 region than the Walk 2 region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EDCB31-8742-F62D-C41A-1C2FE791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95" y="2275298"/>
            <a:ext cx="4475312" cy="1118828"/>
          </a:xfrm>
          <a:prstGeom prst="rect">
            <a:avLst/>
          </a:prstGeom>
        </p:spPr>
      </p:pic>
      <p:sp>
        <p:nvSpPr>
          <p:cNvPr id="11" name="Google Shape;89;p4">
            <a:extLst>
              <a:ext uri="{FF2B5EF4-FFF2-40B4-BE49-F238E27FC236}">
                <a16:creationId xmlns:a16="http://schemas.microsoft.com/office/drawing/2014/main" id="{E1B341C8-B4BE-AC99-DFF3-A9A51E929EB9}"/>
              </a:ext>
            </a:extLst>
          </p:cNvPr>
          <p:cNvSpPr txBox="1"/>
          <p:nvPr/>
        </p:nvSpPr>
        <p:spPr>
          <a:xfrm>
            <a:off x="8115707" y="3519195"/>
            <a:ext cx="2720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TNC Approach</a:t>
            </a:r>
            <a:endParaRPr sz="1800" b="0" i="0" u="none" strike="noStrike" cap="none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712C58-164B-75EB-FB05-0191A616AE0E}"/>
              </a:ext>
            </a:extLst>
          </p:cNvPr>
          <p:cNvSpPr/>
          <p:nvPr/>
        </p:nvSpPr>
        <p:spPr>
          <a:xfrm>
            <a:off x="8808395" y="2881604"/>
            <a:ext cx="1478605" cy="582271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287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4D8031-6BC6-F59D-291C-9D1FD532E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8" y="1215484"/>
            <a:ext cx="6029038" cy="508317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2800" dirty="0"/>
              <a:t>Motifs: brief temporal shapes that repeat themselves approximately across the time-series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Typically, indicative of semantic properties, can be class discriminative</a:t>
            </a:r>
          </a:p>
          <a:p>
            <a:pPr lvl="1">
              <a:lnSpc>
                <a:spcPct val="110000"/>
              </a:lnSpc>
            </a:pPr>
            <a:r>
              <a:rPr lang="en-US" sz="2400" dirty="0"/>
              <a:t>E.g. QRS complex in ECG, Hand swinging motion in HAR, Dicrotic notch in PPG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b="1" dirty="0"/>
              <a:t>Key idea</a:t>
            </a:r>
            <a:r>
              <a:rPr lang="en-US" sz="2800" dirty="0"/>
              <a:t>: If two sequences share similar motifs, then they are a good candidate to form positive pairs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9AC89B-BB7E-C3FB-B2E9-B9FECA66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4C2DB-B232-B0B4-166F-9D9B890D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Time-series Motifs</a:t>
            </a:r>
          </a:p>
        </p:txBody>
      </p:sp>
      <p:pic>
        <p:nvPicPr>
          <p:cNvPr id="6" name="Picture 5" descr="A graph with red lines and black text&#10;&#10;Description automatically generated">
            <a:extLst>
              <a:ext uri="{FF2B5EF4-FFF2-40B4-BE49-F238E27FC236}">
                <a16:creationId xmlns:a16="http://schemas.microsoft.com/office/drawing/2014/main" id="{A6AB9674-D1FC-06F7-C420-919B6E38B3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</a:blip>
          <a:srcRect t="51477" r="2852" b="9641"/>
          <a:stretch/>
        </p:blipFill>
        <p:spPr>
          <a:xfrm>
            <a:off x="6777189" y="2647194"/>
            <a:ext cx="5168124" cy="15636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B62EAC-FC24-6587-EA77-8CA94D155D8F}"/>
              </a:ext>
            </a:extLst>
          </p:cNvPr>
          <p:cNvSpPr txBox="1"/>
          <p:nvPr/>
        </p:nvSpPr>
        <p:spPr>
          <a:xfrm>
            <a:off x="7914599" y="2416213"/>
            <a:ext cx="2037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u="none" strike="noStrike" dirty="0">
                <a:solidFill>
                  <a:srgbClr val="262626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Motifs present in Time-series</a:t>
            </a:r>
            <a:endParaRPr lang="en-US" dirty="0">
              <a:solidFill>
                <a:srgbClr val="262626"/>
              </a:solidFill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834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blue line on a white background&#10;&#10;Description automatically generated">
            <a:extLst>
              <a:ext uri="{FF2B5EF4-FFF2-40B4-BE49-F238E27FC236}">
                <a16:creationId xmlns:a16="http://schemas.microsoft.com/office/drawing/2014/main" id="{7204A0D9-C655-3EC9-A3CA-CA842C847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" y="3904802"/>
            <a:ext cx="11795415" cy="2860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our REBAR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88697" cy="54041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Given this accelerometry signal, with </a:t>
            </a:r>
            <a:r>
              <a:rPr lang="en-US" sz="2400" b="1" dirty="0"/>
              <a:t>Walk Subsequence 1 </a:t>
            </a:r>
            <a:r>
              <a:rPr lang="en-US" sz="2400" dirty="0"/>
              <a:t>as our anchor, we would like to determine if </a:t>
            </a:r>
            <a:r>
              <a:rPr lang="en-US" sz="2400" b="1" dirty="0"/>
              <a:t>Walk Subsequence 2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or </a:t>
            </a:r>
            <a:r>
              <a:rPr lang="en-US" sz="2400" b="1" dirty="0"/>
              <a:t>Sit Subsequence </a:t>
            </a:r>
            <a:r>
              <a:rPr lang="en-US" sz="2400" dirty="0"/>
              <a:t>should be positive.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Key Idea: </a:t>
            </a:r>
            <a:r>
              <a:rPr lang="en-US" sz="2400" dirty="0"/>
              <a:t>If we can successfully retrieve motif information from the candidate subsequence to aid in reconstruction of the anchor, then the candidate should be labeled as positive.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13</a:t>
            </a:fld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B6645EC-5082-DC76-A075-1D738A496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6" r="16242" b="58670"/>
          <a:stretch/>
        </p:blipFill>
        <p:spPr>
          <a:xfrm>
            <a:off x="1889568" y="2124425"/>
            <a:ext cx="8467655" cy="9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8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blue lines&#10;&#10;Description automatically generated with medium confidence">
            <a:extLst>
              <a:ext uri="{FF2B5EF4-FFF2-40B4-BE49-F238E27FC236}">
                <a16:creationId xmlns:a16="http://schemas.microsoft.com/office/drawing/2014/main" id="{EEF0CCDA-B42A-CD54-5416-21C220984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0" y="3904802"/>
            <a:ext cx="11795415" cy="2860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our REBAR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88697" cy="54041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Given this accelerometry signal, with </a:t>
            </a:r>
            <a:r>
              <a:rPr lang="en-US" sz="2400" b="1" dirty="0"/>
              <a:t>Walk Subsequence 1 </a:t>
            </a:r>
            <a:r>
              <a:rPr lang="en-US" sz="2400" dirty="0"/>
              <a:t>as our anchor, we would like to determine if </a:t>
            </a:r>
            <a:r>
              <a:rPr lang="en-US" sz="2400" b="1" dirty="0"/>
              <a:t>Walk Subsequence 2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or </a:t>
            </a:r>
            <a:r>
              <a:rPr lang="en-US" sz="2400" b="1" dirty="0"/>
              <a:t>Sit Subsequence </a:t>
            </a:r>
            <a:r>
              <a:rPr lang="en-US" sz="2400" dirty="0"/>
              <a:t>should be positive.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Key Idea: </a:t>
            </a:r>
            <a:r>
              <a:rPr lang="en-US" sz="2400" dirty="0"/>
              <a:t>If we can successfully retrieve motif information from the candidate subsequence to aid in reconstruction of the anchor, then the candidate should be labeled as positive.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14</a:t>
            </a:fld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B6645EC-5082-DC76-A075-1D738A496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6" r="16242" b="58670"/>
          <a:stretch/>
        </p:blipFill>
        <p:spPr>
          <a:xfrm>
            <a:off x="1889568" y="2124425"/>
            <a:ext cx="8467655" cy="9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01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background with blue lines&#10;&#10;Description automatically generated">
            <a:extLst>
              <a:ext uri="{FF2B5EF4-FFF2-40B4-BE49-F238E27FC236}">
                <a16:creationId xmlns:a16="http://schemas.microsoft.com/office/drawing/2014/main" id="{75CAC820-C087-6762-BA55-5E4648A48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1" y="3904803"/>
            <a:ext cx="11795418" cy="2860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our REBAR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88697" cy="54041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Given this accelerometry signal, with </a:t>
            </a:r>
            <a:r>
              <a:rPr lang="en-US" sz="2400" b="1" dirty="0"/>
              <a:t>Walk Subsequence 1 </a:t>
            </a:r>
            <a:r>
              <a:rPr lang="en-US" sz="2400" dirty="0"/>
              <a:t>as our anchor, we would like to determine if </a:t>
            </a:r>
            <a:r>
              <a:rPr lang="en-US" sz="2400" b="1" dirty="0"/>
              <a:t>Walk Subsequence 2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or </a:t>
            </a:r>
            <a:r>
              <a:rPr lang="en-US" sz="2400" b="1" dirty="0"/>
              <a:t>Sit Subsequence </a:t>
            </a:r>
            <a:r>
              <a:rPr lang="en-US" sz="2400" dirty="0"/>
              <a:t>should be positive.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Key Idea: </a:t>
            </a:r>
            <a:r>
              <a:rPr lang="en-US" sz="2400" dirty="0"/>
              <a:t>If we can successfully retrieve motif information from the candidate subsequence to aid in reconstruction of the anchor, then the candidate should be labeled as positive.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15</a:t>
            </a:fld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B6645EC-5082-DC76-A075-1D738A496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6" r="16242" b="58670"/>
          <a:stretch/>
        </p:blipFill>
        <p:spPr>
          <a:xfrm>
            <a:off x="1889568" y="2124425"/>
            <a:ext cx="8467655" cy="9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70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569428BB-DF9B-908E-C44A-E76FECC9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2" y="3904802"/>
            <a:ext cx="11795414" cy="2860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our REBAR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88697" cy="54041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Given this accelerometry signal, with </a:t>
            </a:r>
            <a:r>
              <a:rPr lang="en-US" sz="2400" b="1" dirty="0"/>
              <a:t>Walk Subsequence 1 </a:t>
            </a:r>
            <a:r>
              <a:rPr lang="en-US" sz="2400" dirty="0"/>
              <a:t>as our anchor, we would like to determine if </a:t>
            </a:r>
            <a:r>
              <a:rPr lang="en-US" sz="2400" b="1" dirty="0"/>
              <a:t>Walk Subsequence 2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or </a:t>
            </a:r>
            <a:r>
              <a:rPr lang="en-US" sz="2400" b="1" dirty="0"/>
              <a:t>Sit Subsequence </a:t>
            </a:r>
            <a:r>
              <a:rPr lang="en-US" sz="2400" dirty="0"/>
              <a:t>should be positive.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Key Idea: </a:t>
            </a:r>
            <a:r>
              <a:rPr lang="en-US" sz="2400" dirty="0"/>
              <a:t>If we can successfully retrieve motif information from the candidate subsequence to aid in reconstruction of the anchor, then the candidate should be labeled as positive.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16</a:t>
            </a:fld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B6645EC-5082-DC76-A075-1D738A496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6" r="16242" b="58670"/>
          <a:stretch/>
        </p:blipFill>
        <p:spPr>
          <a:xfrm>
            <a:off x="1889568" y="2124425"/>
            <a:ext cx="8467655" cy="9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00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diagram of a diagram&#10;&#10;Description automatically generated">
            <a:extLst>
              <a:ext uri="{FF2B5EF4-FFF2-40B4-BE49-F238E27FC236}">
                <a16:creationId xmlns:a16="http://schemas.microsoft.com/office/drawing/2014/main" id="{5FE23ED5-86EA-8FC2-F17C-9078976E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2" y="3904803"/>
            <a:ext cx="11795414" cy="2860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our REBAR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88697" cy="54041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Given this accelerometry signal, with </a:t>
            </a:r>
            <a:r>
              <a:rPr lang="en-US" sz="2400" b="1" dirty="0"/>
              <a:t>Walk Subsequence 1 </a:t>
            </a:r>
            <a:r>
              <a:rPr lang="en-US" sz="2400" dirty="0"/>
              <a:t>as our anchor, we would like to determine if </a:t>
            </a:r>
            <a:r>
              <a:rPr lang="en-US" sz="2400" b="1" dirty="0"/>
              <a:t>Walk Subsequence 2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or </a:t>
            </a:r>
            <a:r>
              <a:rPr lang="en-US" sz="2400" b="1" dirty="0"/>
              <a:t>Sit Subsequence </a:t>
            </a:r>
            <a:r>
              <a:rPr lang="en-US" sz="2400" dirty="0"/>
              <a:t>should be positive.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Key Idea: </a:t>
            </a:r>
            <a:r>
              <a:rPr lang="en-US" sz="2400" dirty="0"/>
              <a:t>If we can successfully retrieve motif information from the candidate subsequence to aid in reconstruction of the anchor, then the candidate should be labeled as positive.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17</a:t>
            </a:fld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B6645EC-5082-DC76-A075-1D738A496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6" r="16242" b="58670"/>
          <a:stretch/>
        </p:blipFill>
        <p:spPr>
          <a:xfrm>
            <a:off x="1889568" y="2124425"/>
            <a:ext cx="8467655" cy="9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2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507EE075-26E1-3156-4E4E-C4D62FA9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4" y="3904804"/>
            <a:ext cx="11793815" cy="28603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our REBAR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88697" cy="54041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Given this accelerometry signal, with </a:t>
            </a:r>
            <a:r>
              <a:rPr lang="en-US" sz="2400" b="1" dirty="0"/>
              <a:t>Walk Subsequence 1 </a:t>
            </a:r>
            <a:r>
              <a:rPr lang="en-US" sz="2400" dirty="0"/>
              <a:t>as our anchor, we would like to determine if </a:t>
            </a:r>
            <a:r>
              <a:rPr lang="en-US" sz="2400" b="1" dirty="0"/>
              <a:t>Walk Subsequence 2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or </a:t>
            </a:r>
            <a:r>
              <a:rPr lang="en-US" sz="2400" b="1" dirty="0"/>
              <a:t>Sit Subsequence </a:t>
            </a:r>
            <a:r>
              <a:rPr lang="en-US" sz="2400" dirty="0"/>
              <a:t>should be positive.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Key Idea: </a:t>
            </a:r>
            <a:r>
              <a:rPr lang="en-US" sz="2400" dirty="0"/>
              <a:t>If we can successfully retrieve motif information from the candidate subsequence to aid in reconstruction of the anchor, then the candidate should be labeled as positive.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18</a:t>
            </a:fld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B6645EC-5082-DC76-A075-1D738A496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6" r="16242" b="58670"/>
          <a:stretch/>
        </p:blipFill>
        <p:spPr>
          <a:xfrm>
            <a:off x="1889568" y="2124425"/>
            <a:ext cx="8467655" cy="9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6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DF6E72E8-2698-CC9A-908F-7FB35DD4A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4" y="3904804"/>
            <a:ext cx="11793819" cy="28603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our REBAR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88697" cy="54041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Given this accelerometry signal, with </a:t>
            </a:r>
            <a:r>
              <a:rPr lang="en-US" sz="2400" b="1" dirty="0"/>
              <a:t>Walk Subsequence 1 </a:t>
            </a:r>
            <a:r>
              <a:rPr lang="en-US" sz="2400" dirty="0"/>
              <a:t>as our anchor, we would like to determine if </a:t>
            </a:r>
            <a:r>
              <a:rPr lang="en-US" sz="2400" b="1" dirty="0"/>
              <a:t>Walk Subsequence 2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or </a:t>
            </a:r>
            <a:r>
              <a:rPr lang="en-US" sz="2400" b="1" dirty="0"/>
              <a:t>Sit Subsequence </a:t>
            </a:r>
            <a:r>
              <a:rPr lang="en-US" sz="2400" dirty="0"/>
              <a:t>should be positive.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Key Idea: </a:t>
            </a:r>
            <a:r>
              <a:rPr lang="en-US" sz="2400" dirty="0"/>
              <a:t>If we can successfully retrieve motif information from the candidate subsequence to aid in reconstruction of the anchor, then the candidate should be labeled as positive.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19</a:t>
            </a:fld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B6645EC-5082-DC76-A075-1D738A496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6" r="16242" b="58670"/>
          <a:stretch/>
        </p:blipFill>
        <p:spPr>
          <a:xfrm>
            <a:off x="1889568" y="2124425"/>
            <a:ext cx="8467655" cy="9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5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4D8031-6BC6-F59D-291C-9D1FD532E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15484"/>
            <a:ext cx="6763967" cy="5083175"/>
          </a:xfrm>
        </p:spPr>
        <p:txBody>
          <a:bodyPr>
            <a:normAutofit/>
          </a:bodyPr>
          <a:lstStyle/>
          <a:p>
            <a:pPr rtl="0">
              <a:spcBef>
                <a:spcPts val="1000"/>
              </a:spcBef>
              <a:spcAft>
                <a:spcPts val="2500"/>
              </a:spcAft>
            </a:pP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Advances in wearable sensors technology </a:t>
            </a:r>
            <a:r>
              <a:rPr lang="en-US" dirty="0"/>
              <a:t>→</a:t>
            </a: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/>
              <a:t>L</a:t>
            </a: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arge volumes of </a:t>
            </a:r>
            <a:r>
              <a:rPr lang="en-US" b="1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unlabeled</a:t>
            </a: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 health time-series signals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9AC89B-BB7E-C3FB-B2E9-B9FECA66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4C2DB-B232-B0B4-166F-9D9B890D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Self-supervised Contrastive Learning</a:t>
            </a:r>
          </a:p>
        </p:txBody>
      </p:sp>
      <p:pic>
        <p:nvPicPr>
          <p:cNvPr id="60" name="Picture 59" descr="A person holding a ring&#10;&#10;Description automatically generated">
            <a:extLst>
              <a:ext uri="{FF2B5EF4-FFF2-40B4-BE49-F238E27FC236}">
                <a16:creationId xmlns:a16="http://schemas.microsoft.com/office/drawing/2014/main" id="{DA9DDFBC-64CF-4427-7E7C-EF83D403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2" y="3250018"/>
            <a:ext cx="3257504" cy="1832346"/>
          </a:xfrm>
          <a:prstGeom prst="rect">
            <a:avLst/>
          </a:prstGeom>
        </p:spPr>
      </p:pic>
      <p:pic>
        <p:nvPicPr>
          <p:cNvPr id="62" name="Picture 61" descr="A close up of a smart watch&#10;&#10;Description automatically generated">
            <a:extLst>
              <a:ext uri="{FF2B5EF4-FFF2-40B4-BE49-F238E27FC236}">
                <a16:creationId xmlns:a16="http://schemas.microsoft.com/office/drawing/2014/main" id="{FFAE29FD-04FE-3BF6-7EB4-E5B6F43A9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269" y="2955851"/>
            <a:ext cx="3227572" cy="2420679"/>
          </a:xfrm>
          <a:prstGeom prst="rect">
            <a:avLst/>
          </a:prstGeom>
        </p:spPr>
      </p:pic>
      <p:pic>
        <p:nvPicPr>
          <p:cNvPr id="64" name="Picture 63" descr="A close-up of a mannequin&#10;&#10;Description automatically generated">
            <a:extLst>
              <a:ext uri="{FF2B5EF4-FFF2-40B4-BE49-F238E27FC236}">
                <a16:creationId xmlns:a16="http://schemas.microsoft.com/office/drawing/2014/main" id="{0DF09401-017A-51A2-7A99-4707FD8178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60" r="40437"/>
          <a:stretch/>
        </p:blipFill>
        <p:spPr>
          <a:xfrm>
            <a:off x="8470004" y="2955851"/>
            <a:ext cx="2955851" cy="22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945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diagram&#10;&#10;Description automatically generated">
            <a:extLst>
              <a:ext uri="{FF2B5EF4-FFF2-40B4-BE49-F238E27FC236}">
                <a16:creationId xmlns:a16="http://schemas.microsoft.com/office/drawing/2014/main" id="{291CEF92-A360-D776-F026-6E1BBFACB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94" y="3904804"/>
            <a:ext cx="11795412" cy="2860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our REBAR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11488697" cy="540418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/>
              <a:t>Given this accelerometry signal, with </a:t>
            </a:r>
            <a:r>
              <a:rPr lang="en-US" sz="2400" b="1" dirty="0"/>
              <a:t>Walk Subsequence 1 </a:t>
            </a:r>
            <a:r>
              <a:rPr lang="en-US" sz="2400" dirty="0"/>
              <a:t>as our anchor, we would like to determine if </a:t>
            </a:r>
            <a:r>
              <a:rPr lang="en-US" sz="2400" b="1" dirty="0"/>
              <a:t>Walk Subsequence 2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400" dirty="0"/>
              <a:t>or </a:t>
            </a:r>
            <a:r>
              <a:rPr lang="en-US" sz="2400" b="1" dirty="0"/>
              <a:t>Sit Subsequence </a:t>
            </a:r>
            <a:r>
              <a:rPr lang="en-US" sz="2400" dirty="0"/>
              <a:t>should be positive.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endParaRPr lang="en-US" sz="32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Key Idea: </a:t>
            </a:r>
            <a:r>
              <a:rPr lang="en-US" sz="2400" dirty="0"/>
              <a:t>If we can successfully retrieve motif information from the candidate subsequence to aid in reconstruction of the anchor, then the candidate should be labeled as positive.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20</a:t>
            </a:fld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B6645EC-5082-DC76-A075-1D738A496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16" r="16242" b="58670"/>
          <a:stretch/>
        </p:blipFill>
        <p:spPr>
          <a:xfrm>
            <a:off x="1889568" y="2124425"/>
            <a:ext cx="8467655" cy="90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496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4D4E-96C4-606A-B1E7-02D21A83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REBAR Approach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FA7DB-9A99-DA1B-DEF7-0D453C1E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21</a:t>
            </a:fld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D3BA3F20-2714-3281-F229-78DF08E82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675"/>
          <a:stretch/>
        </p:blipFill>
        <p:spPr>
          <a:xfrm>
            <a:off x="209754" y="1124374"/>
            <a:ext cx="2745882" cy="48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36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4D4E-96C4-606A-B1E7-02D21A83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REBAR Approach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FA7DB-9A99-DA1B-DEF7-0D453C1E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22</a:t>
            </a:fld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D3BA3F20-2714-3281-F229-78DF08E8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4" y="1124374"/>
            <a:ext cx="11772492" cy="48298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3957FB-A1A1-5A98-3F1E-38085914D670}"/>
              </a:ext>
            </a:extLst>
          </p:cNvPr>
          <p:cNvSpPr/>
          <p:nvPr/>
        </p:nvSpPr>
        <p:spPr>
          <a:xfrm>
            <a:off x="8543636" y="5181599"/>
            <a:ext cx="3267364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A20FA8-50C0-BC12-B5C2-D2AD5FC87C22}"/>
              </a:ext>
            </a:extLst>
          </p:cNvPr>
          <p:cNvSpPr/>
          <p:nvPr/>
        </p:nvSpPr>
        <p:spPr>
          <a:xfrm>
            <a:off x="8714882" y="1735966"/>
            <a:ext cx="3267364" cy="344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689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14D4E-96C4-606A-B1E7-02D21A83E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REBAR Approach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7FA7DB-9A99-DA1B-DEF7-0D453C1EC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23</a:t>
            </a:fld>
            <a:endParaRPr lang="en-US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D3BA3F20-2714-3281-F229-78DF08E82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4" y="1124374"/>
            <a:ext cx="11772492" cy="482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3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C5A2A-7123-7CAA-F1F0-9AF43CD23DC7}"/>
              </a:ext>
            </a:extLst>
          </p:cNvPr>
          <p:cNvSpPr/>
          <p:nvPr/>
        </p:nvSpPr>
        <p:spPr>
          <a:xfrm>
            <a:off x="7109397" y="3211643"/>
            <a:ext cx="3267364" cy="344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DA2E98-AE75-4C76-B3F4-FDD9E994B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176329"/>
            <a:ext cx="11811000" cy="177918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This is the first work to use a similarity measure to select positive and negative pairs in time-series contrastive learning</a:t>
            </a:r>
          </a:p>
          <a:p>
            <a:r>
              <a:rPr lang="en-US" dirty="0"/>
              <a:t>We demonstrate that our learned measure predicts mutual class membership</a:t>
            </a:r>
          </a:p>
          <a:p>
            <a:r>
              <a:rPr lang="en-US" dirty="0"/>
              <a:t>Our REBAR contrastive learning approach achieves SOTA performance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CEFC3B-235F-1459-D291-C5A7E8244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721323-7D97-9493-9948-47ADCC91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REBAR Contributions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3E716C-EB1A-2306-9D05-72649111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239" y="3144772"/>
            <a:ext cx="8561522" cy="35125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8077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2AA310-D12A-7988-F0A1-59C72447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7" y="2706354"/>
            <a:ext cx="10798063" cy="3173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REBAR Cross-Attention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1215483"/>
            <a:ext cx="11040319" cy="5259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The retrieval-based reconstruction error should be class-discriminative, such that pairs with better reconstruction are more likely to be semantically related.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302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5057F5-1710-1115-D9C7-6780FE00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1" y="2709075"/>
            <a:ext cx="10798063" cy="3173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REBAR Cross-Attention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1215483"/>
            <a:ext cx="11040319" cy="5259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The retrieval-based reconstruction error should be class-discriminative, such that pairs with better reconstruction are more likely to be semantically related.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26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04D236-67DC-A858-ADA5-E30EA515BE89}"/>
              </a:ext>
            </a:extLst>
          </p:cNvPr>
          <p:cNvSpPr txBox="1">
            <a:spLocks/>
          </p:cNvSpPr>
          <p:nvPr/>
        </p:nvSpPr>
        <p:spPr>
          <a:xfrm>
            <a:off x="8952614" y="2895571"/>
            <a:ext cx="2934586" cy="2831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0" i="0" u="none" strike="noStrike" cap="none" dirty="0">
                <a:solidFill>
                  <a:srgbClr val="262626"/>
                </a:solidFill>
                <a:sym typeface="Arial"/>
              </a:rPr>
              <a:t>1) Retrieval Step</a:t>
            </a:r>
          </a:p>
          <a:p>
            <a:pPr marL="0" indent="0">
              <a:buNone/>
            </a:pPr>
            <a:r>
              <a:rPr lang="en" sz="2000" b="0" i="0" strike="noStrike" cap="none" dirty="0">
                <a:solidFill>
                  <a:srgbClr val="262626"/>
                </a:solidFill>
                <a:sym typeface="Arial"/>
              </a:rPr>
              <a:t>The retrieval function identifies time points in the key useful for reconstructing based on the motif similarity.</a:t>
            </a:r>
            <a:endParaRPr lang="en-US" sz="2000" dirty="0">
              <a:solidFill>
                <a:srgbClr val="26262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771369E-B020-C16E-0D90-14B1F3C655C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REBAR Cross-Attention reconstruction of a single masked-out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771369E-B020-C16E-0D90-14B1F3C6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  <a:blipFill>
                <a:blip r:embed="rId4"/>
                <a:stretch>
                  <a:fillRect t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4926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1B3D66-ADDB-B885-A627-2D44EE63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1" y="2709075"/>
            <a:ext cx="10798063" cy="3173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REBAR Cross-Attention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1215483"/>
            <a:ext cx="11040319" cy="5259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The retrieval-based reconstruction error should be class-discriminative, such that pairs with better reconstruction are more likely to be semantically related.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27</a:t>
            </a:fld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B4D45A25-E72E-376C-9BDF-61E6A66B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314" y="1984499"/>
            <a:ext cx="3635659" cy="1339947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AF6A836-1682-FED6-6125-5DFA3751836E}"/>
              </a:ext>
            </a:extLst>
          </p:cNvPr>
          <p:cNvSpPr/>
          <p:nvPr/>
        </p:nvSpPr>
        <p:spPr>
          <a:xfrm>
            <a:off x="8346314" y="2048541"/>
            <a:ext cx="3635659" cy="12759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4D45A25-E72E-376C-9BDF-61E6A66B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314" y="1966778"/>
            <a:ext cx="3635659" cy="1339947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13B4E613-B04C-C6A1-512D-CFC06D2F52B7}"/>
              </a:ext>
            </a:extLst>
          </p:cNvPr>
          <p:cNvSpPr/>
          <p:nvPr/>
        </p:nvSpPr>
        <p:spPr>
          <a:xfrm>
            <a:off x="6741042" y="3306725"/>
            <a:ext cx="1375144" cy="287080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C63CC2E-5B47-9D23-8463-3B8572E9839C}"/>
              </a:ext>
            </a:extLst>
          </p:cNvPr>
          <p:cNvCxnSpPr>
            <a:cxnSpLocks/>
          </p:cNvCxnSpPr>
          <p:nvPr/>
        </p:nvCxnSpPr>
        <p:spPr>
          <a:xfrm flipV="1">
            <a:off x="8116186" y="2048541"/>
            <a:ext cx="230128" cy="1258184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DF5F60B-A4E1-462A-8DE1-CB6955BAB064}"/>
              </a:ext>
            </a:extLst>
          </p:cNvPr>
          <p:cNvCxnSpPr>
            <a:cxnSpLocks/>
          </p:cNvCxnSpPr>
          <p:nvPr/>
        </p:nvCxnSpPr>
        <p:spPr>
          <a:xfrm flipV="1">
            <a:off x="8116186" y="3306725"/>
            <a:ext cx="230128" cy="28708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10DF5488-B8B8-F62A-E255-E5651EF245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952614" y="3533555"/>
                <a:ext cx="2934586" cy="21938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26262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262626"/>
                    </a:solidFill>
                  </a:rPr>
                  <a:t> are modeled as dilated convolution functions to capture motif similarity</a:t>
                </a:r>
              </a:p>
            </p:txBody>
          </p:sp>
        </mc:Choice>
        <mc:Fallback xmlns=""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10DF5488-B8B8-F62A-E255-E5651EF24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614" y="3533555"/>
                <a:ext cx="2934586" cy="2193849"/>
              </a:xfrm>
              <a:prstGeom prst="rect">
                <a:avLst/>
              </a:prstGeom>
              <a:blipFill>
                <a:blip r:embed="rId4"/>
                <a:stretch>
                  <a:fillRect l="-2287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DA456FED-44DD-852E-2149-1831D04E643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REBAR Cross-Attention reconstruction of a single masked-out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DA456FED-44DD-852E-2149-1831D04E6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  <a:blipFill>
                <a:blip r:embed="rId5"/>
                <a:stretch>
                  <a:fillRect t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947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88FE4-1B4C-E80B-1EAE-20C00A85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1" y="2709075"/>
            <a:ext cx="10798063" cy="3173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REBAR Cross-Attention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1215483"/>
            <a:ext cx="11040319" cy="5259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The retrieval-based reconstruction error should be class-discriminative, such that pairs with better reconstruction are more likely to be semantically related.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28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04D236-67DC-A858-ADA5-E30EA515BE89}"/>
              </a:ext>
            </a:extLst>
          </p:cNvPr>
          <p:cNvSpPr txBox="1">
            <a:spLocks/>
          </p:cNvSpPr>
          <p:nvPr/>
        </p:nvSpPr>
        <p:spPr>
          <a:xfrm>
            <a:off x="8952614" y="2895571"/>
            <a:ext cx="2934586" cy="2831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0" i="0" u="none" strike="noStrike" cap="none" dirty="0">
                <a:solidFill>
                  <a:srgbClr val="262626"/>
                </a:solidFill>
                <a:sym typeface="Arial"/>
              </a:rPr>
              <a:t>1) Retrieval Step</a:t>
            </a:r>
          </a:p>
          <a:p>
            <a:pPr marL="0" indent="0">
              <a:buNone/>
            </a:pPr>
            <a:r>
              <a:rPr lang="en" sz="2000" b="0" i="0" strike="noStrike" cap="none" dirty="0">
                <a:solidFill>
                  <a:srgbClr val="262626"/>
                </a:solidFill>
                <a:sym typeface="Arial"/>
              </a:rPr>
              <a:t>The retrieval function identifies time points in the key useful for reconstructing based on the motif similarity.</a:t>
            </a:r>
            <a:endParaRPr lang="en-US" sz="2000" dirty="0">
              <a:solidFill>
                <a:srgbClr val="26262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BF128CA-C4C8-4389-98DF-FEABE48FBA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REBAR Cross-Attention reconstruction of a single masked-out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3BF128CA-C4C8-4389-98DF-FEABE48FB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  <a:blipFill>
                <a:blip r:embed="rId3"/>
                <a:stretch>
                  <a:fillRect t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784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12452E-76E1-13FE-6713-2D1B97E39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1" y="2709075"/>
            <a:ext cx="10798063" cy="31734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436E8F-5E60-24CD-2D0B-8C8A5F5E5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91" y="2709075"/>
            <a:ext cx="10798063" cy="3173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REBAR Cross-Attention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1215483"/>
            <a:ext cx="11040319" cy="5259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The retrieval-based reconstruction error should be class-discriminative, such that pairs with better reconstruction are more likely to be semantically related.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29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E52C532-B45A-EB35-D75D-48EFEF93C5C0}"/>
              </a:ext>
            </a:extLst>
          </p:cNvPr>
          <p:cNvSpPr txBox="1">
            <a:spLocks/>
          </p:cNvSpPr>
          <p:nvPr/>
        </p:nvSpPr>
        <p:spPr>
          <a:xfrm>
            <a:off x="8952614" y="2895571"/>
            <a:ext cx="2934586" cy="2831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0" i="0" u="none" strike="noStrike" cap="none" dirty="0">
                <a:solidFill>
                  <a:srgbClr val="262626"/>
                </a:solidFill>
                <a:sym typeface="Arial"/>
              </a:rPr>
              <a:t>1) Retrieval Step</a:t>
            </a:r>
          </a:p>
          <a:p>
            <a:pPr marL="0" indent="0">
              <a:buNone/>
            </a:pPr>
            <a:r>
              <a:rPr lang="en" sz="2000" b="0" i="0" strike="noStrike" cap="none" dirty="0">
                <a:solidFill>
                  <a:srgbClr val="262626"/>
                </a:solidFill>
                <a:sym typeface="Arial"/>
              </a:rPr>
              <a:t>The retrieval function identifies time points in the key useful for reconstructing based on the motif similarity.</a:t>
            </a:r>
            <a:endParaRPr lang="en-US" sz="2000" dirty="0">
              <a:solidFill>
                <a:srgbClr val="26262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C955435E-EC65-2244-5D86-1EE1A69FBC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REBAR Cross-Attention reconstruction of a single masked-out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C955435E-EC65-2244-5D86-1EE1A69FB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  <a:blipFill>
                <a:blip r:embed="rId4"/>
                <a:stretch>
                  <a:fillRect t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320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4D8031-6BC6-F59D-291C-9D1FD532E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15484"/>
            <a:ext cx="6763967" cy="5083175"/>
          </a:xfrm>
        </p:spPr>
        <p:txBody>
          <a:bodyPr>
            <a:normAutofit lnSpcReduction="10000"/>
          </a:bodyPr>
          <a:lstStyle/>
          <a:p>
            <a:pPr rtl="0">
              <a:spcBef>
                <a:spcPts val="1000"/>
              </a:spcBef>
              <a:spcAft>
                <a:spcPts val="2500"/>
              </a:spcAft>
            </a:pP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Advances in wearable sensors technology </a:t>
            </a:r>
            <a:r>
              <a:rPr lang="en-US" dirty="0"/>
              <a:t>→</a:t>
            </a: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/>
              <a:t>L</a:t>
            </a: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arge volumes of </a:t>
            </a:r>
            <a:r>
              <a:rPr lang="en-US" b="1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unlabeled</a:t>
            </a: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 health time-series signals</a:t>
            </a:r>
          </a:p>
          <a:p>
            <a:pPr rtl="0">
              <a:spcBef>
                <a:spcPts val="1000"/>
              </a:spcBef>
              <a:spcAft>
                <a:spcPts val="2500"/>
              </a:spcAft>
            </a:pPr>
            <a:r>
              <a:rPr lang="en-US" sz="2600" dirty="0"/>
              <a:t>Self-supervised learning exploits </a:t>
            </a:r>
            <a:r>
              <a:rPr lang="en-US" sz="2600" b="1" dirty="0"/>
              <a:t>underlying structure </a:t>
            </a:r>
            <a:r>
              <a:rPr lang="en-US" sz="2600" dirty="0"/>
              <a:t>of the data to learn rich </a:t>
            </a:r>
            <a:r>
              <a:rPr lang="en-US" sz="2600" b="1" dirty="0"/>
              <a:t>representations, without labels</a:t>
            </a:r>
          </a:p>
          <a:p>
            <a:pPr rtl="0">
              <a:spcBef>
                <a:spcPts val="1000"/>
              </a:spcBef>
            </a:pPr>
            <a:r>
              <a:rPr lang="en-US" dirty="0"/>
              <a:t>Contrastive learning learns an embedding by pushing positive pairs together and negative pairs apart.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positive pairs must be </a:t>
            </a:r>
            <a:r>
              <a:rPr lang="en-US" b="1" dirty="0"/>
              <a:t>similar</a:t>
            </a:r>
            <a:r>
              <a:rPr lang="en-US" dirty="0"/>
              <a:t> enough to </a:t>
            </a:r>
            <a:r>
              <a:rPr lang="en-US" b="1" dirty="0"/>
              <a:t>share semantic meaning </a:t>
            </a:r>
            <a:r>
              <a:rPr lang="en-US" dirty="0"/>
              <a:t>but </a:t>
            </a:r>
            <a:r>
              <a:rPr lang="en-US" b="1" dirty="0"/>
              <a:t>different</a:t>
            </a:r>
            <a:r>
              <a:rPr lang="en-US" dirty="0"/>
              <a:t> enough to </a:t>
            </a:r>
            <a:r>
              <a:rPr lang="en-US" b="1" dirty="0"/>
              <a:t>capture within-class variation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9AC89B-BB7E-C3FB-B2E9-B9FECA66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4C2DB-B232-B0B4-166F-9D9B890D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Self-supervised Contrastive Learning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1AAFD9B-1746-2249-CF87-15BF65740704}"/>
              </a:ext>
            </a:extLst>
          </p:cNvPr>
          <p:cNvGrpSpPr/>
          <p:nvPr/>
        </p:nvGrpSpPr>
        <p:grpSpPr>
          <a:xfrm rot="16200000">
            <a:off x="9031992" y="1541794"/>
            <a:ext cx="1371600" cy="3694175"/>
            <a:chOff x="9771545" y="3917389"/>
            <a:chExt cx="1371600" cy="3694175"/>
          </a:xfrm>
        </p:grpSpPr>
        <p:cxnSp>
          <p:nvCxnSpPr>
            <p:cNvPr id="25" name="Google Shape;1024;p14">
              <a:extLst>
                <a:ext uri="{FF2B5EF4-FFF2-40B4-BE49-F238E27FC236}">
                  <a16:creationId xmlns:a16="http://schemas.microsoft.com/office/drawing/2014/main" id="{4A697E38-397B-536F-442A-28A862F21F11}"/>
                </a:ext>
              </a:extLst>
            </p:cNvPr>
            <p:cNvCxnSpPr>
              <a:cxnSpLocks/>
              <a:stCxn id="32" idx="4"/>
            </p:cNvCxnSpPr>
            <p:nvPr/>
          </p:nvCxnSpPr>
          <p:spPr bwMode="auto">
            <a:xfrm rot="5400000">
              <a:off x="10302224" y="4529698"/>
              <a:ext cx="310229" cy="12"/>
            </a:xfrm>
            <a:prstGeom prst="straightConnector1">
              <a:avLst/>
            </a:prstGeom>
            <a:noFill/>
            <a:ln w="28575" cap="flat" cmpd="sng">
              <a:solidFill>
                <a:srgbClr val="1155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026;p14">
              <a:extLst>
                <a:ext uri="{FF2B5EF4-FFF2-40B4-BE49-F238E27FC236}">
                  <a16:creationId xmlns:a16="http://schemas.microsoft.com/office/drawing/2014/main" id="{153E3C82-6987-C155-CF88-94FA89D62BD5}"/>
                </a:ext>
              </a:extLst>
            </p:cNvPr>
            <p:cNvCxnSpPr>
              <a:cxnSpLocks/>
              <a:stCxn id="31" idx="0"/>
            </p:cNvCxnSpPr>
            <p:nvPr/>
          </p:nvCxnSpPr>
          <p:spPr bwMode="auto">
            <a:xfrm rot="5400000" flipH="1" flipV="1">
              <a:off x="10301553" y="4840598"/>
              <a:ext cx="311571" cy="12"/>
            </a:xfrm>
            <a:prstGeom prst="straightConnector1">
              <a:avLst/>
            </a:prstGeom>
            <a:noFill/>
            <a:ln w="28575" cap="flat" cmpd="sng">
              <a:solidFill>
                <a:srgbClr val="1155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1028;p14">
              <a:extLst>
                <a:ext uri="{FF2B5EF4-FFF2-40B4-BE49-F238E27FC236}">
                  <a16:creationId xmlns:a16="http://schemas.microsoft.com/office/drawing/2014/main" id="{7039F4F3-166D-89EE-E66D-18BCA6D310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085095" y="5608790"/>
              <a:ext cx="188100" cy="478800"/>
            </a:xfrm>
            <a:prstGeom prst="straightConnector1">
              <a:avLst/>
            </a:pr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1029;p14">
              <a:extLst>
                <a:ext uri="{FF2B5EF4-FFF2-40B4-BE49-F238E27FC236}">
                  <a16:creationId xmlns:a16="http://schemas.microsoft.com/office/drawing/2014/main" id="{B6014746-0A9E-BEA1-EA73-ADF386162E6E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H="1">
              <a:off x="10151688" y="5437334"/>
              <a:ext cx="188100" cy="478800"/>
            </a:xfrm>
            <a:prstGeom prst="straightConnector1">
              <a:avLst/>
            </a:pr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1030;p14">
              <a:extLst>
                <a:ext uri="{FF2B5EF4-FFF2-40B4-BE49-F238E27FC236}">
                  <a16:creationId xmlns:a16="http://schemas.microsoft.com/office/drawing/2014/main" id="{0CF421EA-8844-EBD0-505C-46B9875F86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606570" y="5618315"/>
              <a:ext cx="259800" cy="1533600"/>
            </a:xfrm>
            <a:prstGeom prst="straightConnector1">
              <a:avLst/>
            </a:pr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1031;p14">
              <a:extLst>
                <a:ext uri="{FF2B5EF4-FFF2-40B4-BE49-F238E27FC236}">
                  <a16:creationId xmlns:a16="http://schemas.microsoft.com/office/drawing/2014/main" id="{D75B65E1-C223-26D4-3D80-5971840393F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0578070" y="5430265"/>
              <a:ext cx="257100" cy="1554900"/>
            </a:xfrm>
            <a:prstGeom prst="straightConnector1">
              <a:avLst/>
            </a:pr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1025;p14">
              <a:extLst>
                <a:ext uri="{FF2B5EF4-FFF2-40B4-BE49-F238E27FC236}">
                  <a16:creationId xmlns:a16="http://schemas.microsoft.com/office/drawing/2014/main" id="{2EA0A5DE-A56A-A6A8-D131-4A74640B7F45}"/>
                </a:ext>
              </a:extLst>
            </p:cNvPr>
            <p:cNvSpPr/>
            <p:nvPr/>
          </p:nvSpPr>
          <p:spPr bwMode="auto">
            <a:xfrm>
              <a:off x="10228733" y="4996389"/>
              <a:ext cx="457200" cy="457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0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2" name="Google Shape;1027;p14">
              <a:extLst>
                <a:ext uri="{FF2B5EF4-FFF2-40B4-BE49-F238E27FC236}">
                  <a16:creationId xmlns:a16="http://schemas.microsoft.com/office/drawing/2014/main" id="{12CC1CBE-EBF8-03B8-A98D-6F4F57F50377}"/>
                </a:ext>
              </a:extLst>
            </p:cNvPr>
            <p:cNvSpPr/>
            <p:nvPr/>
          </p:nvSpPr>
          <p:spPr bwMode="auto">
            <a:xfrm>
              <a:off x="10228745" y="3917389"/>
              <a:ext cx="457200" cy="457200"/>
            </a:xfrm>
            <a:prstGeom prst="ellipse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0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3" name="Google Shape;1032;p14">
              <a:extLst>
                <a:ext uri="{FF2B5EF4-FFF2-40B4-BE49-F238E27FC236}">
                  <a16:creationId xmlns:a16="http://schemas.microsoft.com/office/drawing/2014/main" id="{03C77B25-C7D9-7F89-2DFA-0C0671581684}"/>
                </a:ext>
              </a:extLst>
            </p:cNvPr>
            <p:cNvSpPr/>
            <p:nvPr/>
          </p:nvSpPr>
          <p:spPr bwMode="auto">
            <a:xfrm>
              <a:off x="10685945" y="7154364"/>
              <a:ext cx="457200" cy="457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0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4" name="Google Shape;1033;p14">
              <a:extLst>
                <a:ext uri="{FF2B5EF4-FFF2-40B4-BE49-F238E27FC236}">
                  <a16:creationId xmlns:a16="http://schemas.microsoft.com/office/drawing/2014/main" id="{2AD56776-5FCE-C190-2DAA-972B3EEB55A7}"/>
                </a:ext>
              </a:extLst>
            </p:cNvPr>
            <p:cNvSpPr/>
            <p:nvPr/>
          </p:nvSpPr>
          <p:spPr bwMode="auto">
            <a:xfrm>
              <a:off x="9771545" y="6075389"/>
              <a:ext cx="457200" cy="457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000">
                <a:latin typeface="Times New Roman"/>
                <a:ea typeface="Times New Roman"/>
                <a:cs typeface="Times New Roman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BF46B4C-564F-1EF7-6A89-DC61872505E0}"/>
              </a:ext>
            </a:extLst>
          </p:cNvPr>
          <p:cNvSpPr txBox="1"/>
          <p:nvPr/>
        </p:nvSpPr>
        <p:spPr>
          <a:xfrm>
            <a:off x="7603015" y="277688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Positive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813C44-C755-1639-F8F0-91DFB331E8DC}"/>
              </a:ext>
            </a:extLst>
          </p:cNvPr>
          <p:cNvSpPr txBox="1"/>
          <p:nvPr/>
        </p:nvSpPr>
        <p:spPr>
          <a:xfrm>
            <a:off x="8718082" y="277277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Anchor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3B632C-2757-E96D-640B-43CD73F6495F}"/>
              </a:ext>
            </a:extLst>
          </p:cNvPr>
          <p:cNvSpPr txBox="1"/>
          <p:nvPr/>
        </p:nvSpPr>
        <p:spPr>
          <a:xfrm>
            <a:off x="10450455" y="328410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Negatives</a:t>
            </a:r>
          </a:p>
        </p:txBody>
      </p:sp>
    </p:spTree>
    <p:extLst>
      <p:ext uri="{BB962C8B-B14F-4D97-AF65-F5344CB8AC3E}">
        <p14:creationId xmlns:p14="http://schemas.microsoft.com/office/powerpoint/2010/main" val="2534732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5CD15E-6613-E063-EAC6-E259AA97E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1" y="2709075"/>
            <a:ext cx="10798063" cy="3173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REBAR Cross-Attention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1215483"/>
            <a:ext cx="11040319" cy="5259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The retrieval-based reconstruction error should be class-discriminative, such that pairs with better reconstruction are more likely to be semantically related.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30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E52C532-B45A-EB35-D75D-48EFEF93C5C0}"/>
              </a:ext>
            </a:extLst>
          </p:cNvPr>
          <p:cNvSpPr txBox="1">
            <a:spLocks/>
          </p:cNvSpPr>
          <p:nvPr/>
        </p:nvSpPr>
        <p:spPr>
          <a:xfrm>
            <a:off x="8952614" y="2895571"/>
            <a:ext cx="2934586" cy="2831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0" i="0" u="none" strike="noStrike" cap="none" dirty="0">
                <a:solidFill>
                  <a:srgbClr val="262626"/>
                </a:solidFill>
                <a:sym typeface="Arial"/>
              </a:rPr>
              <a:t>1) Retrieval Step</a:t>
            </a:r>
          </a:p>
          <a:p>
            <a:pPr marL="0" indent="0">
              <a:buNone/>
            </a:pPr>
            <a:r>
              <a:rPr lang="en" sz="2000" b="0" i="0" strike="noStrike" cap="none" dirty="0">
                <a:solidFill>
                  <a:srgbClr val="262626"/>
                </a:solidFill>
                <a:sym typeface="Arial"/>
              </a:rPr>
              <a:t>The retrieval function identifies time points in the key useful for reconstructing based on the motif similarity.</a:t>
            </a:r>
            <a:endParaRPr lang="en-US" sz="2000" dirty="0">
              <a:solidFill>
                <a:srgbClr val="26262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85D2886-C1AC-B4E9-CF44-E6596019B4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REBAR Cross-Attention reconstruction of a single masked-out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385D2886-C1AC-B4E9-CF44-E6596019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  <a:blipFill>
                <a:blip r:embed="rId3"/>
                <a:stretch>
                  <a:fillRect t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0093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7F3CFA-A90A-3CF2-CFC8-476E37BA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91" y="2724749"/>
            <a:ext cx="10798063" cy="3173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REBAR Cross-Attention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1215483"/>
            <a:ext cx="11040319" cy="5259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The retrieval-based reconstruction error should be class-discriminative, such that pairs with better reconstruction are more likely to be semantically related.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31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E52C532-B45A-EB35-D75D-48EFEF93C5C0}"/>
              </a:ext>
            </a:extLst>
          </p:cNvPr>
          <p:cNvSpPr txBox="1">
            <a:spLocks/>
          </p:cNvSpPr>
          <p:nvPr/>
        </p:nvSpPr>
        <p:spPr>
          <a:xfrm>
            <a:off x="8952614" y="2895571"/>
            <a:ext cx="2934586" cy="31734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0" i="0" u="none" strike="noStrike" cap="none" dirty="0">
                <a:solidFill>
                  <a:srgbClr val="262626"/>
                </a:solidFill>
                <a:sym typeface="Arial"/>
              </a:rPr>
              <a:t>1) Retrieval Step</a:t>
            </a:r>
          </a:p>
          <a:p>
            <a:pPr marL="0" indent="0">
              <a:buNone/>
            </a:pPr>
            <a:r>
              <a:rPr lang="en" sz="2000" b="0" i="0" strike="noStrike" cap="none" dirty="0">
                <a:solidFill>
                  <a:srgbClr val="262626"/>
                </a:solidFill>
                <a:sym typeface="Arial"/>
              </a:rPr>
              <a:t>The retrieval function identifies time points in the key useful for reconstructing based on the motif similarity.</a:t>
            </a:r>
            <a:endParaRPr lang="en" sz="300" dirty="0">
              <a:solidFill>
                <a:srgbClr val="262626"/>
              </a:solidFill>
              <a:sym typeface="Arial"/>
            </a:endParaRPr>
          </a:p>
          <a:p>
            <a:pPr marL="0" indent="0">
              <a:buNone/>
            </a:pPr>
            <a:r>
              <a:rPr lang="en" sz="2000" dirty="0">
                <a:solidFill>
                  <a:srgbClr val="262626"/>
                </a:solidFill>
                <a:sym typeface="Arial"/>
              </a:rPr>
              <a:t>This gives us an attention distribution over the key sequence</a:t>
            </a:r>
            <a:endParaRPr lang="en-US" sz="2000" dirty="0">
              <a:solidFill>
                <a:srgbClr val="26262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5E63B24-13A5-708C-DCFC-452BF9B963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REBAR Cross-Attention reconstruction of a single masked-out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5E63B24-13A5-708C-DCFC-452BF9B96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  <a:blipFill>
                <a:blip r:embed="rId3"/>
                <a:stretch>
                  <a:fillRect t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923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21BC45D-F81A-BEAA-7CE8-6841B1305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89" y="2728149"/>
            <a:ext cx="10778454" cy="31677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REBAR Cross-Attention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1215483"/>
            <a:ext cx="11040319" cy="5259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The retrieval-based reconstruction error should be class-discriminative, such that pairs with better reconstruction are more likely to be semantically related.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32</a:t>
            </a:fld>
            <a:endParaRPr lang="en-US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1E52C532-B45A-EB35-D75D-48EFEF93C5C0}"/>
              </a:ext>
            </a:extLst>
          </p:cNvPr>
          <p:cNvSpPr txBox="1">
            <a:spLocks/>
          </p:cNvSpPr>
          <p:nvPr/>
        </p:nvSpPr>
        <p:spPr>
          <a:xfrm>
            <a:off x="8952614" y="2895571"/>
            <a:ext cx="2934586" cy="166934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2000" b="0" i="0" u="none" strike="noStrike" cap="none" dirty="0">
                <a:solidFill>
                  <a:srgbClr val="262626"/>
                </a:solidFill>
                <a:sym typeface="Arial"/>
              </a:rPr>
              <a:t>2) Reconstruction Step</a:t>
            </a:r>
          </a:p>
          <a:p>
            <a:pPr marL="0" indent="0">
              <a:buNone/>
            </a:pPr>
            <a:r>
              <a:rPr lang="en" sz="2000" b="0" i="0" u="none" strike="noStrike" cap="none" dirty="0">
                <a:solidFill>
                  <a:srgbClr val="262626"/>
                </a:solidFill>
                <a:sym typeface="Arial"/>
              </a:rPr>
              <a:t>A weighted average of the retrieved regions is used to reconstruct the missing point.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52BA96-FF32-6052-E449-15FD8D872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REBAR Cross-Attention reconstruction of a single masked-out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52BA96-FF32-6052-E449-15FD8D872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  <a:blipFill>
                <a:blip r:embed="rId3"/>
                <a:stretch>
                  <a:fillRect t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811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of REBAR Cross-Attention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0956" y="1262400"/>
            <a:ext cx="11926367" cy="52592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query is never directly used for reconstruction. Instead, reconstruction is </a:t>
            </a:r>
            <a:r>
              <a:rPr lang="en-US" b="1" dirty="0"/>
              <a:t>directly dependent on the motif similarity </a:t>
            </a:r>
            <a:r>
              <a:rPr lang="en-US" dirty="0"/>
              <a:t>between the query and key.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52BA96-FF32-6052-E449-15FD8D8725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1800" dirty="0"/>
                  <a:t>REBAR Cross-Attention reconstruction of a single masked-out point,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800" b="1" i="0" smtClean="0">
                                <a:latin typeface="Cambria Math" panose="020405030504060302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A52BA96-FF32-6052-E449-15FD8D872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64" y="5852240"/>
                <a:ext cx="11040319" cy="475094"/>
              </a:xfrm>
              <a:prstGeom prst="rect">
                <a:avLst/>
              </a:prstGeom>
              <a:blipFill>
                <a:blip r:embed="rId2"/>
                <a:stretch>
                  <a:fillRect t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Picture 59">
            <a:extLst>
              <a:ext uri="{FF2B5EF4-FFF2-40B4-BE49-F238E27FC236}">
                <a16:creationId xmlns:a16="http://schemas.microsoft.com/office/drawing/2014/main" id="{331AF5B7-1EAE-CBE6-4675-A7B03AB7C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9" y="2607568"/>
            <a:ext cx="11040314" cy="324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74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 Validation Experiment </a:t>
            </a:r>
            <a:r>
              <a:rPr lang="en-US" u="sng" dirty="0"/>
              <a:t>before</a:t>
            </a:r>
            <a:r>
              <a:rPr lang="en-US" dirty="0"/>
              <a:t> Contrastive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34</a:t>
            </a:fld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57BB95-711E-4AC7-97BA-2A3DCAFDD080}"/>
              </a:ext>
            </a:extLst>
          </p:cNvPr>
          <p:cNvSpPr txBox="1">
            <a:spLocks/>
          </p:cNvSpPr>
          <p:nvPr/>
        </p:nvSpPr>
        <p:spPr>
          <a:xfrm>
            <a:off x="379047" y="1215483"/>
            <a:ext cx="11153734" cy="5259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After sampling a candidate from each class, label the anchor with a nearest neighbor classifier, with distance measured by REBAR error.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Visualization of results with a confusion matrix below. The high concentration on the diagonal demonstrate REBAR’s ability to </a:t>
            </a:r>
            <a:r>
              <a:rPr lang="en-US" sz="2400" b="1" dirty="0"/>
              <a:t>predict mutual class membership </a:t>
            </a:r>
            <a:r>
              <a:rPr lang="en-US" sz="2400" b="1" u="sng" dirty="0"/>
              <a:t>without</a:t>
            </a:r>
            <a:r>
              <a:rPr lang="en-US" sz="2400" dirty="0"/>
              <a:t> being trained with </a:t>
            </a:r>
            <a:r>
              <a:rPr lang="en-US" sz="2400" b="1" dirty="0"/>
              <a:t>any labels.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10" name="Google Shape;149;p9">
            <a:extLst>
              <a:ext uri="{FF2B5EF4-FFF2-40B4-BE49-F238E27FC236}">
                <a16:creationId xmlns:a16="http://schemas.microsoft.com/office/drawing/2014/main" id="{A94F1ADB-F66A-7C75-DDE3-C0DA88D9A678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23913" y="1889672"/>
            <a:ext cx="8344174" cy="82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48;p9">
            <a:extLst>
              <a:ext uri="{FF2B5EF4-FFF2-40B4-BE49-F238E27FC236}">
                <a16:creationId xmlns:a16="http://schemas.microsoft.com/office/drawing/2014/main" id="{8583AC07-6C15-618B-ECFD-F882156D3144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6760" y="4100625"/>
            <a:ext cx="8258308" cy="24153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4169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REBAR to Contrastive Learning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57BB95-711E-4AC7-97BA-2A3DCAFDD080}"/>
              </a:ext>
            </a:extLst>
          </p:cNvPr>
          <p:cNvSpPr txBox="1">
            <a:spLocks/>
          </p:cNvSpPr>
          <p:nvPr/>
        </p:nvSpPr>
        <p:spPr>
          <a:xfrm>
            <a:off x="379047" y="1215483"/>
            <a:ext cx="11153734" cy="10147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/>
              <a:t>Randomly sample a set of candidate and an anchor subsequences from a given time-series, then: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6D619C-C6A3-EC80-BF67-1236F5FAD0CB}"/>
              </a:ext>
            </a:extLst>
          </p:cNvPr>
          <p:cNvSpPr txBox="1">
            <a:spLocks/>
          </p:cNvSpPr>
          <p:nvPr/>
        </p:nvSpPr>
        <p:spPr>
          <a:xfrm>
            <a:off x="381000" y="2414239"/>
            <a:ext cx="3973213" cy="10147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/>
              <a:t>The one with the lowest REBAR error is </a:t>
            </a:r>
            <a:r>
              <a:rPr lang="en-US" sz="2800" b="1" dirty="0"/>
              <a:t>positive</a:t>
            </a:r>
            <a:r>
              <a:rPr lang="en-US" sz="2800" dirty="0"/>
              <a:t>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77AF76A-893D-8950-F383-DECCC3571E2B}"/>
              </a:ext>
            </a:extLst>
          </p:cNvPr>
          <p:cNvSpPr txBox="1">
            <a:spLocks/>
          </p:cNvSpPr>
          <p:nvPr/>
        </p:nvSpPr>
        <p:spPr>
          <a:xfrm>
            <a:off x="379046" y="3706266"/>
            <a:ext cx="4564913" cy="10149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0" rIns="0" bIns="0" rtlCol="0" anchor="ctr" anchorCtr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/>
              <a:t>All other candidates are    </a:t>
            </a:r>
            <a:r>
              <a:rPr lang="en-US" sz="2800" b="1" dirty="0"/>
              <a:t>within-time-series negatives</a:t>
            </a:r>
            <a:r>
              <a:rPr lang="en-US" sz="2800" dirty="0"/>
              <a:t>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EF6B34B-5DFB-16C2-27A5-7A65F91B8157}"/>
              </a:ext>
            </a:extLst>
          </p:cNvPr>
          <p:cNvSpPr txBox="1">
            <a:spLocks/>
          </p:cNvSpPr>
          <p:nvPr/>
        </p:nvSpPr>
        <p:spPr>
          <a:xfrm>
            <a:off x="5584344" y="3808171"/>
            <a:ext cx="2094797" cy="80565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 b="1" dirty="0"/>
              <a:t>Within-TS Loss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A2C849-DA43-9B44-E1C7-40E60E1A3935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4943959" y="4211000"/>
            <a:ext cx="640385" cy="2758"/>
          </a:xfrm>
          <a:prstGeom prst="straightConnector1">
            <a:avLst/>
          </a:prstGeom>
          <a:ln w="38100">
            <a:solidFill>
              <a:srgbClr val="26262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80EF622-0F71-3786-17DA-F456613BC6B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350327" y="2974109"/>
            <a:ext cx="2281416" cy="834062"/>
          </a:xfrm>
          <a:prstGeom prst="bentConnector2">
            <a:avLst/>
          </a:prstGeom>
          <a:ln w="38100">
            <a:solidFill>
              <a:srgbClr val="26262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6F0C4E8-A560-F694-5492-325803DC9430}"/>
              </a:ext>
            </a:extLst>
          </p:cNvPr>
          <p:cNvSpPr txBox="1">
            <a:spLocks/>
          </p:cNvSpPr>
          <p:nvPr/>
        </p:nvSpPr>
        <p:spPr>
          <a:xfrm>
            <a:off x="5486399" y="4795139"/>
            <a:ext cx="5708073" cy="188143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Captures how a time-series evolves over time, e.g. how activity signals changes over time</a:t>
            </a:r>
          </a:p>
        </p:txBody>
      </p:sp>
    </p:spTree>
    <p:extLst>
      <p:ext uri="{BB962C8B-B14F-4D97-AF65-F5344CB8AC3E}">
        <p14:creationId xmlns:p14="http://schemas.microsoft.com/office/powerpoint/2010/main" val="3067923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REBAR to Contrastive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36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57BB95-711E-4AC7-97BA-2A3DCAFDD080}"/>
              </a:ext>
            </a:extLst>
          </p:cNvPr>
          <p:cNvSpPr txBox="1">
            <a:spLocks/>
          </p:cNvSpPr>
          <p:nvPr/>
        </p:nvSpPr>
        <p:spPr>
          <a:xfrm>
            <a:off x="379047" y="1215483"/>
            <a:ext cx="11153734" cy="10147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/>
              <a:t>Randomly sample a set of candidate and an anchor subsequences from a given time-series, then: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6D619C-C6A3-EC80-BF67-1236F5FAD0CB}"/>
              </a:ext>
            </a:extLst>
          </p:cNvPr>
          <p:cNvSpPr txBox="1">
            <a:spLocks/>
          </p:cNvSpPr>
          <p:nvPr/>
        </p:nvSpPr>
        <p:spPr>
          <a:xfrm>
            <a:off x="381000" y="2414239"/>
            <a:ext cx="3973213" cy="10147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/>
              <a:t>The one with the lowest REBAR error is </a:t>
            </a:r>
            <a:r>
              <a:rPr lang="en-US" sz="2800" b="1" dirty="0"/>
              <a:t>positive</a:t>
            </a:r>
            <a:r>
              <a:rPr lang="en-US" sz="2800" dirty="0"/>
              <a:t>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77AF76A-893D-8950-F383-DECCC3571E2B}"/>
              </a:ext>
            </a:extLst>
          </p:cNvPr>
          <p:cNvSpPr txBox="1">
            <a:spLocks/>
          </p:cNvSpPr>
          <p:nvPr/>
        </p:nvSpPr>
        <p:spPr>
          <a:xfrm>
            <a:off x="379046" y="3706266"/>
            <a:ext cx="4564913" cy="10149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0" rIns="0" bIns="0" rtlCol="0" anchor="ctr" anchorCtr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/>
              <a:t>All other candidates are    </a:t>
            </a:r>
            <a:r>
              <a:rPr lang="en-US" sz="2800" b="1" dirty="0"/>
              <a:t>within-time-series negatives</a:t>
            </a:r>
            <a:r>
              <a:rPr lang="en-US" sz="2800" dirty="0"/>
              <a:t>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26D3416-EC6C-3399-88E4-87AB6F2C732D}"/>
              </a:ext>
            </a:extLst>
          </p:cNvPr>
          <p:cNvSpPr txBox="1">
            <a:spLocks/>
          </p:cNvSpPr>
          <p:nvPr/>
        </p:nvSpPr>
        <p:spPr>
          <a:xfrm>
            <a:off x="379045" y="4998516"/>
            <a:ext cx="5347500" cy="143821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Other subsequences from other time-series are 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between-time-series negatives.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EF6B34B-5DFB-16C2-27A5-7A65F91B8157}"/>
              </a:ext>
            </a:extLst>
          </p:cNvPr>
          <p:cNvSpPr txBox="1">
            <a:spLocks/>
          </p:cNvSpPr>
          <p:nvPr/>
        </p:nvSpPr>
        <p:spPr>
          <a:xfrm>
            <a:off x="5584344" y="3808171"/>
            <a:ext cx="2094797" cy="80565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 b="1" dirty="0"/>
              <a:t>Within-TS Loss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0E68D98-A5B0-DD69-2B42-7FC00AB4B923}"/>
              </a:ext>
            </a:extLst>
          </p:cNvPr>
          <p:cNvSpPr txBox="1">
            <a:spLocks/>
          </p:cNvSpPr>
          <p:nvPr/>
        </p:nvSpPr>
        <p:spPr>
          <a:xfrm>
            <a:off x="6983398" y="5314793"/>
            <a:ext cx="2094797" cy="80565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0" tIns="0" rIns="0" bIns="0" rtlCol="0" anchor="ctr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b="1" dirty="0"/>
              <a:t>Between-TS Loss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A2C849-DA43-9B44-E1C7-40E60E1A3935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4943959" y="4211000"/>
            <a:ext cx="640385" cy="2758"/>
          </a:xfrm>
          <a:prstGeom prst="straightConnector1">
            <a:avLst/>
          </a:prstGeom>
          <a:ln w="38100">
            <a:solidFill>
              <a:srgbClr val="26262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A879BD-6B99-2DB0-A00F-2497BDF593FD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5726545" y="5717622"/>
            <a:ext cx="1256853" cy="0"/>
          </a:xfrm>
          <a:prstGeom prst="straightConnector1">
            <a:avLst/>
          </a:prstGeom>
          <a:ln w="38100">
            <a:solidFill>
              <a:srgbClr val="26262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80EF622-0F71-3786-17DA-F456613BC6B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350327" y="2974109"/>
            <a:ext cx="2281416" cy="834062"/>
          </a:xfrm>
          <a:prstGeom prst="bentConnector2">
            <a:avLst/>
          </a:prstGeom>
          <a:ln w="38100">
            <a:solidFill>
              <a:srgbClr val="26262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A62B70-4A5F-BE7C-5F2E-D65BA9D962F2}"/>
              </a:ext>
            </a:extLst>
          </p:cNvPr>
          <p:cNvSpPr txBox="1">
            <a:spLocks/>
          </p:cNvSpPr>
          <p:nvPr/>
        </p:nvSpPr>
        <p:spPr>
          <a:xfrm>
            <a:off x="7777198" y="3460878"/>
            <a:ext cx="4285494" cy="218598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Captures differences in individuals, e.g. how each patient has a unique physiologies resulting in different ECGs</a:t>
            </a:r>
          </a:p>
        </p:txBody>
      </p:sp>
    </p:spTree>
    <p:extLst>
      <p:ext uri="{BB962C8B-B14F-4D97-AF65-F5344CB8AC3E}">
        <p14:creationId xmlns:p14="http://schemas.microsoft.com/office/powerpoint/2010/main" val="717239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REBAR to Contrastive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37</a:t>
            </a:fld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D57BB95-711E-4AC7-97BA-2A3DCAFDD080}"/>
              </a:ext>
            </a:extLst>
          </p:cNvPr>
          <p:cNvSpPr txBox="1">
            <a:spLocks/>
          </p:cNvSpPr>
          <p:nvPr/>
        </p:nvSpPr>
        <p:spPr>
          <a:xfrm>
            <a:off x="379047" y="1215483"/>
            <a:ext cx="11153734" cy="10147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dirty="0"/>
              <a:t>Randomly sample a set of candidate and an anchor subsequences from a given time-series, then: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D6D619C-C6A3-EC80-BF67-1236F5FAD0CB}"/>
              </a:ext>
            </a:extLst>
          </p:cNvPr>
          <p:cNvSpPr txBox="1">
            <a:spLocks/>
          </p:cNvSpPr>
          <p:nvPr/>
        </p:nvSpPr>
        <p:spPr>
          <a:xfrm>
            <a:off x="381000" y="2414239"/>
            <a:ext cx="3973213" cy="101476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/>
              <a:t>The one with the lowest REBAR error is </a:t>
            </a:r>
            <a:r>
              <a:rPr lang="en-US" sz="2800" b="1" dirty="0"/>
              <a:t>positive</a:t>
            </a:r>
            <a:r>
              <a:rPr lang="en-US" sz="2800" dirty="0"/>
              <a:t>. 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77AF76A-893D-8950-F383-DECCC3571E2B}"/>
              </a:ext>
            </a:extLst>
          </p:cNvPr>
          <p:cNvSpPr txBox="1">
            <a:spLocks/>
          </p:cNvSpPr>
          <p:nvPr/>
        </p:nvSpPr>
        <p:spPr>
          <a:xfrm>
            <a:off x="379046" y="3706266"/>
            <a:ext cx="4564913" cy="101498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0" rIns="0" bIns="0" rtlCol="0" anchor="ctr" anchorCtr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dirty="0"/>
              <a:t>All other candidates are    </a:t>
            </a:r>
            <a:r>
              <a:rPr lang="en-US" sz="2800" b="1" dirty="0"/>
              <a:t>within-time-series negatives</a:t>
            </a:r>
            <a:r>
              <a:rPr lang="en-US" sz="2800" dirty="0"/>
              <a:t>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26D3416-EC6C-3399-88E4-87AB6F2C732D}"/>
              </a:ext>
            </a:extLst>
          </p:cNvPr>
          <p:cNvSpPr txBox="1">
            <a:spLocks/>
          </p:cNvSpPr>
          <p:nvPr/>
        </p:nvSpPr>
        <p:spPr>
          <a:xfrm>
            <a:off x="379045" y="4998516"/>
            <a:ext cx="5347500" cy="143821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0" rIns="0" bIns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Other subsequences from other time-series are </a:t>
            </a: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b="1" dirty="0"/>
              <a:t>between-time-series negatives. 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EF6B34B-5DFB-16C2-27A5-7A65F91B8157}"/>
              </a:ext>
            </a:extLst>
          </p:cNvPr>
          <p:cNvSpPr txBox="1">
            <a:spLocks/>
          </p:cNvSpPr>
          <p:nvPr/>
        </p:nvSpPr>
        <p:spPr>
          <a:xfrm>
            <a:off x="5584344" y="3808171"/>
            <a:ext cx="2094797" cy="80565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0" tIns="0" rIns="0" bIns="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600" b="1" dirty="0"/>
              <a:t>Within-TS Loss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40E68D98-A5B0-DD69-2B42-7FC00AB4B923}"/>
              </a:ext>
            </a:extLst>
          </p:cNvPr>
          <p:cNvSpPr txBox="1">
            <a:spLocks/>
          </p:cNvSpPr>
          <p:nvPr/>
        </p:nvSpPr>
        <p:spPr>
          <a:xfrm>
            <a:off x="6983398" y="5314793"/>
            <a:ext cx="2094797" cy="80565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0" tIns="0" rIns="0" bIns="0" rtlCol="0" anchor="ctr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b="1" dirty="0"/>
              <a:t>Between-TS Loss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92A0FD7-3342-EF7B-91EF-448F25A63856}"/>
              </a:ext>
            </a:extLst>
          </p:cNvPr>
          <p:cNvSpPr txBox="1">
            <a:spLocks/>
          </p:cNvSpPr>
          <p:nvPr/>
        </p:nvSpPr>
        <p:spPr>
          <a:xfrm>
            <a:off x="9852567" y="4543948"/>
            <a:ext cx="2094797" cy="79955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0" tIns="0" rIns="0" bIns="0" rtlCol="0" anchor="ctr" anchorCtr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b="1" dirty="0"/>
              <a:t>Combined Loss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9A2C849-DA43-9B44-E1C7-40E60E1A3935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 flipV="1">
            <a:off x="4943959" y="4211000"/>
            <a:ext cx="640385" cy="2758"/>
          </a:xfrm>
          <a:prstGeom prst="straightConnector1">
            <a:avLst/>
          </a:prstGeom>
          <a:ln w="38100">
            <a:solidFill>
              <a:srgbClr val="26262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7A879BD-6B99-2DB0-A00F-2497BDF593FD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5726545" y="5717622"/>
            <a:ext cx="1256853" cy="0"/>
          </a:xfrm>
          <a:prstGeom prst="straightConnector1">
            <a:avLst/>
          </a:prstGeom>
          <a:ln w="38100">
            <a:solidFill>
              <a:srgbClr val="26262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59DFD5B0-02A7-5469-A66F-F405F4291AC4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350327" y="2844800"/>
            <a:ext cx="3680470" cy="2469993"/>
          </a:xfrm>
          <a:prstGeom prst="bentConnector2">
            <a:avLst/>
          </a:prstGeom>
          <a:ln w="38100">
            <a:solidFill>
              <a:srgbClr val="26262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80EF622-0F71-3786-17DA-F456613BC6B9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4350327" y="2974109"/>
            <a:ext cx="2281416" cy="834062"/>
          </a:xfrm>
          <a:prstGeom prst="bentConnector2">
            <a:avLst/>
          </a:prstGeom>
          <a:ln w="38100">
            <a:solidFill>
              <a:srgbClr val="262626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19735BF5-96CA-95B7-8033-E10615BACC83}"/>
              </a:ext>
            </a:extLst>
          </p:cNvPr>
          <p:cNvCxnSpPr>
            <a:cxnSpLocks/>
            <a:stCxn id="25" idx="3"/>
            <a:endCxn id="26" idx="1"/>
          </p:cNvCxnSpPr>
          <p:nvPr/>
        </p:nvCxnSpPr>
        <p:spPr>
          <a:xfrm flipV="1">
            <a:off x="9078195" y="4943724"/>
            <a:ext cx="774372" cy="773898"/>
          </a:xfrm>
          <a:prstGeom prst="bentConnector3">
            <a:avLst>
              <a:gd name="adj1" fmla="val 50000"/>
            </a:avLst>
          </a:prstGeom>
          <a:ln w="38100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F33DFBC-A6FC-D954-0C2C-4AEA81F59D73}"/>
              </a:ext>
            </a:extLst>
          </p:cNvPr>
          <p:cNvCxnSpPr>
            <a:cxnSpLocks/>
            <a:stCxn id="24" idx="3"/>
            <a:endCxn id="26" idx="1"/>
          </p:cNvCxnSpPr>
          <p:nvPr/>
        </p:nvCxnSpPr>
        <p:spPr>
          <a:xfrm>
            <a:off x="7679141" y="4211000"/>
            <a:ext cx="2173426" cy="732724"/>
          </a:xfrm>
          <a:prstGeom prst="bentConnector3">
            <a:avLst>
              <a:gd name="adj1" fmla="val 82298"/>
            </a:avLst>
          </a:prstGeom>
          <a:ln w="38100">
            <a:solidFill>
              <a:srgbClr val="2626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BC103-9DB6-A736-971C-29E1E8D70FA9}"/>
              </a:ext>
            </a:extLst>
          </p:cNvPr>
          <p:cNvSpPr txBox="1">
            <a:spLocks/>
          </p:cNvSpPr>
          <p:nvPr/>
        </p:nvSpPr>
        <p:spPr>
          <a:xfrm>
            <a:off x="8227163" y="3075935"/>
            <a:ext cx="3801459" cy="101476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Convex combination that can be tuned if desired.</a:t>
            </a:r>
          </a:p>
        </p:txBody>
      </p:sp>
    </p:spTree>
    <p:extLst>
      <p:ext uri="{BB962C8B-B14F-4D97-AF65-F5344CB8AC3E}">
        <p14:creationId xmlns:p14="http://schemas.microsoft.com/office/powerpoint/2010/main" val="27734213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1215482"/>
            <a:ext cx="11431953" cy="5441795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-US" sz="2400" dirty="0"/>
              <a:t>Representative benchmark suite that each train the </a:t>
            </a:r>
            <a:r>
              <a:rPr lang="en-US" sz="2400" u="sng" dirty="0"/>
              <a:t>same encoder</a:t>
            </a:r>
            <a:r>
              <a:rPr lang="en-US" sz="2400" dirty="0"/>
              <a:t>, but in different ways:</a:t>
            </a:r>
          </a:p>
          <a:p>
            <a:pPr marL="457200" lvl="0" indent="-32575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TS2Vec, current SOTA augmentation-based method</a:t>
            </a: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TNC, sampling-based method</a:t>
            </a: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CPC, contrasts future predictions</a:t>
            </a: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 err="1"/>
              <a:t>SimCLR</a:t>
            </a:r>
            <a:r>
              <a:rPr lang="en-US" sz="2400" dirty="0"/>
              <a:t>, uses most common augmentations (i.e. shifting, scaling, jittering)</a:t>
            </a: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Sliding-MSE, simplified version of REBAR for evaluating pairwise similarity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-US" sz="2400" dirty="0"/>
              <a:t>Data Domains: </a:t>
            </a:r>
          </a:p>
          <a:p>
            <a:pPr marL="457200" lvl="0" indent="-32575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HAR, PPG, ECG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-US" sz="2400" dirty="0"/>
              <a:t>Downstream Evaluation: </a:t>
            </a:r>
          </a:p>
          <a:p>
            <a:pPr marL="457200" lvl="0" indent="-32575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Linear Probe (i.e. logistic regression on frozen encoding) </a:t>
            </a:r>
          </a:p>
          <a:p>
            <a:pPr marL="457200" lvl="0" indent="-32575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-US" sz="2400" dirty="0"/>
              <a:t>Cluster Agreement with Class Labels (i.e. k-means + Adjusted Rand Index and Normalized Mutual Information)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893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Linear Probe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4460180"/>
            <a:ext cx="10856399" cy="1819587"/>
          </a:xfrm>
        </p:spPr>
        <p:txBody>
          <a:bodyPr>
            <a:norm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b="1" dirty="0"/>
              <a:t>REBAR</a:t>
            </a:r>
            <a:r>
              <a:rPr lang="en-US" dirty="0"/>
              <a:t> consistently achieved the </a:t>
            </a:r>
            <a:r>
              <a:rPr lang="en-US" b="1" dirty="0"/>
              <a:t>strongest results</a:t>
            </a:r>
            <a:r>
              <a:rPr lang="en-US" dirty="0"/>
              <a:t>, beating a </a:t>
            </a:r>
            <a:r>
              <a:rPr lang="en-US" b="1" dirty="0"/>
              <a:t>wide range of representative </a:t>
            </a:r>
            <a:r>
              <a:rPr lang="en-US" dirty="0"/>
              <a:t>augmentation-based and sampling-based </a:t>
            </a:r>
            <a:r>
              <a:rPr lang="en-US" b="1" dirty="0"/>
              <a:t>contrastive methods, even beating a fully-supervised approach.</a:t>
            </a: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39</a:t>
            </a:fld>
            <a:endParaRPr lang="en-US"/>
          </a:p>
        </p:txBody>
      </p:sp>
      <p:pic>
        <p:nvPicPr>
          <p:cNvPr id="4" name="Google Shape;173;p12">
            <a:extLst>
              <a:ext uri="{FF2B5EF4-FFF2-40B4-BE49-F238E27FC236}">
                <a16:creationId xmlns:a16="http://schemas.microsoft.com/office/drawing/2014/main" id="{A8144F87-D452-5EF7-6A2D-6293A791435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5967" y="1243190"/>
            <a:ext cx="11660065" cy="29224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6062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4D8031-6BC6-F59D-291C-9D1FD532E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15484"/>
            <a:ext cx="6763967" cy="5083175"/>
          </a:xfrm>
        </p:spPr>
        <p:txBody>
          <a:bodyPr>
            <a:normAutofit lnSpcReduction="10000"/>
          </a:bodyPr>
          <a:lstStyle/>
          <a:p>
            <a:pPr rtl="0">
              <a:spcBef>
                <a:spcPts val="1000"/>
              </a:spcBef>
              <a:spcAft>
                <a:spcPts val="2500"/>
              </a:spcAft>
            </a:pP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Advances in wearable sensors technology </a:t>
            </a:r>
            <a:r>
              <a:rPr lang="en-US" dirty="0"/>
              <a:t>→</a:t>
            </a: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dirty="0"/>
              <a:t>L</a:t>
            </a: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arge volumes of </a:t>
            </a:r>
            <a:r>
              <a:rPr lang="en-US" b="1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unlabeled</a:t>
            </a:r>
            <a:r>
              <a:rPr lang="en-US" b="0" i="0" u="none" strike="noStrike" dirty="0">
                <a:solidFill>
                  <a:srgbClr val="003057"/>
                </a:solidFill>
                <a:effectLst/>
                <a:latin typeface="Roboto" panose="02000000000000000000" pitchFamily="2" charset="0"/>
              </a:rPr>
              <a:t> health time-series signals</a:t>
            </a:r>
          </a:p>
          <a:p>
            <a:pPr rtl="0">
              <a:spcBef>
                <a:spcPts val="1000"/>
              </a:spcBef>
              <a:spcAft>
                <a:spcPts val="2500"/>
              </a:spcAft>
            </a:pPr>
            <a:r>
              <a:rPr lang="en-US" sz="2600" dirty="0"/>
              <a:t>Self-supervised learning exploits </a:t>
            </a:r>
            <a:r>
              <a:rPr lang="en-US" sz="2600" b="1" dirty="0"/>
              <a:t>underlying structure </a:t>
            </a:r>
            <a:r>
              <a:rPr lang="en-US" sz="2600" dirty="0"/>
              <a:t>of the data to learn rich </a:t>
            </a:r>
            <a:r>
              <a:rPr lang="en-US" sz="2600" b="1" dirty="0"/>
              <a:t>representations, without labels</a:t>
            </a:r>
          </a:p>
          <a:p>
            <a:pPr rtl="0">
              <a:spcBef>
                <a:spcPts val="1000"/>
              </a:spcBef>
            </a:pPr>
            <a:r>
              <a:rPr lang="en-US" dirty="0"/>
              <a:t>Contrastive learning learns an embedding by pushing positive pairs together and negative pairs apart. </a:t>
            </a:r>
          </a:p>
          <a:p>
            <a:pPr lvl="1">
              <a:spcBef>
                <a:spcPts val="1000"/>
              </a:spcBef>
            </a:pPr>
            <a:r>
              <a:rPr lang="en-US" dirty="0"/>
              <a:t>The positive pairs must be </a:t>
            </a:r>
            <a:r>
              <a:rPr lang="en-US" b="1" dirty="0"/>
              <a:t>similar</a:t>
            </a:r>
            <a:r>
              <a:rPr lang="en-US" dirty="0"/>
              <a:t> enough to </a:t>
            </a:r>
            <a:r>
              <a:rPr lang="en-US" b="1" dirty="0"/>
              <a:t>share semantic meaning </a:t>
            </a:r>
            <a:r>
              <a:rPr lang="en-US" dirty="0"/>
              <a:t>but </a:t>
            </a:r>
            <a:r>
              <a:rPr lang="en-US" b="1" dirty="0"/>
              <a:t>different</a:t>
            </a:r>
            <a:r>
              <a:rPr lang="en-US" dirty="0"/>
              <a:t> enough to </a:t>
            </a:r>
            <a:r>
              <a:rPr lang="en-US" b="1" dirty="0"/>
              <a:t>capture within-class variation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9AC89B-BB7E-C3FB-B2E9-B9FECA66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4C2DB-B232-B0B4-166F-9D9B890D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Self-supervised Contrastive Learning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1AAFD9B-1746-2249-CF87-15BF65740704}"/>
              </a:ext>
            </a:extLst>
          </p:cNvPr>
          <p:cNvGrpSpPr/>
          <p:nvPr/>
        </p:nvGrpSpPr>
        <p:grpSpPr>
          <a:xfrm rot="16200000">
            <a:off x="9031992" y="1541794"/>
            <a:ext cx="1371600" cy="3694175"/>
            <a:chOff x="9771545" y="3917389"/>
            <a:chExt cx="1371600" cy="3694175"/>
          </a:xfrm>
        </p:grpSpPr>
        <p:cxnSp>
          <p:nvCxnSpPr>
            <p:cNvPr id="25" name="Google Shape;1024;p14">
              <a:extLst>
                <a:ext uri="{FF2B5EF4-FFF2-40B4-BE49-F238E27FC236}">
                  <a16:creationId xmlns:a16="http://schemas.microsoft.com/office/drawing/2014/main" id="{4A697E38-397B-536F-442A-28A862F21F11}"/>
                </a:ext>
              </a:extLst>
            </p:cNvPr>
            <p:cNvCxnSpPr>
              <a:cxnSpLocks/>
              <a:stCxn id="32" idx="4"/>
            </p:cNvCxnSpPr>
            <p:nvPr/>
          </p:nvCxnSpPr>
          <p:spPr bwMode="auto">
            <a:xfrm rot="5400000">
              <a:off x="10302224" y="4529698"/>
              <a:ext cx="310229" cy="12"/>
            </a:xfrm>
            <a:prstGeom prst="straightConnector1">
              <a:avLst/>
            </a:prstGeom>
            <a:noFill/>
            <a:ln w="28575" cap="flat" cmpd="sng">
              <a:solidFill>
                <a:srgbClr val="1155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6" name="Google Shape;1026;p14">
              <a:extLst>
                <a:ext uri="{FF2B5EF4-FFF2-40B4-BE49-F238E27FC236}">
                  <a16:creationId xmlns:a16="http://schemas.microsoft.com/office/drawing/2014/main" id="{153E3C82-6987-C155-CF88-94FA89D62BD5}"/>
                </a:ext>
              </a:extLst>
            </p:cNvPr>
            <p:cNvCxnSpPr>
              <a:cxnSpLocks/>
              <a:stCxn id="31" idx="0"/>
            </p:cNvCxnSpPr>
            <p:nvPr/>
          </p:nvCxnSpPr>
          <p:spPr bwMode="auto">
            <a:xfrm rot="5400000" flipH="1" flipV="1">
              <a:off x="10301553" y="4840598"/>
              <a:ext cx="311571" cy="12"/>
            </a:xfrm>
            <a:prstGeom prst="straightConnector1">
              <a:avLst/>
            </a:prstGeom>
            <a:noFill/>
            <a:ln w="28575" cap="flat" cmpd="sng">
              <a:solidFill>
                <a:srgbClr val="1155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" name="Google Shape;1028;p14">
              <a:extLst>
                <a:ext uri="{FF2B5EF4-FFF2-40B4-BE49-F238E27FC236}">
                  <a16:creationId xmlns:a16="http://schemas.microsoft.com/office/drawing/2014/main" id="{7039F4F3-166D-89EE-E66D-18BCA6D310A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0085095" y="5608790"/>
              <a:ext cx="188100" cy="478800"/>
            </a:xfrm>
            <a:prstGeom prst="straightConnector1">
              <a:avLst/>
            </a:pr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" name="Google Shape;1029;p14">
              <a:extLst>
                <a:ext uri="{FF2B5EF4-FFF2-40B4-BE49-F238E27FC236}">
                  <a16:creationId xmlns:a16="http://schemas.microsoft.com/office/drawing/2014/main" id="{B6014746-0A9E-BEA1-EA73-ADF386162E6E}"/>
                </a:ext>
              </a:extLst>
            </p:cNvPr>
            <p:cNvCxnSpPr>
              <a:cxnSpLocks/>
            </p:cNvCxnSpPr>
            <p:nvPr/>
          </p:nvCxnSpPr>
          <p:spPr bwMode="auto">
            <a:xfrm rot="10800000" flipH="1">
              <a:off x="10151688" y="5437334"/>
              <a:ext cx="188100" cy="478800"/>
            </a:xfrm>
            <a:prstGeom prst="straightConnector1">
              <a:avLst/>
            </a:pr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" name="Google Shape;1030;p14">
              <a:extLst>
                <a:ext uri="{FF2B5EF4-FFF2-40B4-BE49-F238E27FC236}">
                  <a16:creationId xmlns:a16="http://schemas.microsoft.com/office/drawing/2014/main" id="{0CF421EA-8844-EBD0-505C-46B9875F869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0606570" y="5618315"/>
              <a:ext cx="259800" cy="1533600"/>
            </a:xfrm>
            <a:prstGeom prst="straightConnector1">
              <a:avLst/>
            </a:pr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" name="Google Shape;1031;p14">
              <a:extLst>
                <a:ext uri="{FF2B5EF4-FFF2-40B4-BE49-F238E27FC236}">
                  <a16:creationId xmlns:a16="http://schemas.microsoft.com/office/drawing/2014/main" id="{D75B65E1-C223-26D4-3D80-5971840393F8}"/>
                </a:ext>
              </a:extLst>
            </p:cNvPr>
            <p:cNvCxnSpPr>
              <a:cxnSpLocks/>
            </p:cNvCxnSpPr>
            <p:nvPr/>
          </p:nvCxnSpPr>
          <p:spPr bwMode="auto">
            <a:xfrm rot="10800000">
              <a:off x="10578070" y="5430265"/>
              <a:ext cx="257100" cy="1554900"/>
            </a:xfrm>
            <a:prstGeom prst="straightConnector1">
              <a:avLst/>
            </a:prstGeom>
            <a:noFill/>
            <a:ln w="28575" cap="flat" cmpd="sng">
              <a:solidFill>
                <a:srgbClr val="99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1" name="Google Shape;1025;p14">
              <a:extLst>
                <a:ext uri="{FF2B5EF4-FFF2-40B4-BE49-F238E27FC236}">
                  <a16:creationId xmlns:a16="http://schemas.microsoft.com/office/drawing/2014/main" id="{2EA0A5DE-A56A-A6A8-D131-4A74640B7F45}"/>
                </a:ext>
              </a:extLst>
            </p:cNvPr>
            <p:cNvSpPr/>
            <p:nvPr/>
          </p:nvSpPr>
          <p:spPr bwMode="auto">
            <a:xfrm>
              <a:off x="10228733" y="4996389"/>
              <a:ext cx="457200" cy="457200"/>
            </a:xfrm>
            <a:prstGeom prst="ellipse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0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2" name="Google Shape;1027;p14">
              <a:extLst>
                <a:ext uri="{FF2B5EF4-FFF2-40B4-BE49-F238E27FC236}">
                  <a16:creationId xmlns:a16="http://schemas.microsoft.com/office/drawing/2014/main" id="{12CC1CBE-EBF8-03B8-A98D-6F4F57F50377}"/>
                </a:ext>
              </a:extLst>
            </p:cNvPr>
            <p:cNvSpPr/>
            <p:nvPr/>
          </p:nvSpPr>
          <p:spPr bwMode="auto">
            <a:xfrm>
              <a:off x="10228745" y="3917389"/>
              <a:ext cx="457200" cy="457200"/>
            </a:xfrm>
            <a:prstGeom prst="ellipse">
              <a:avLst/>
            </a:prstGeom>
            <a:solidFill>
              <a:srgbClr val="C9DAF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0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3" name="Google Shape;1032;p14">
              <a:extLst>
                <a:ext uri="{FF2B5EF4-FFF2-40B4-BE49-F238E27FC236}">
                  <a16:creationId xmlns:a16="http://schemas.microsoft.com/office/drawing/2014/main" id="{03C77B25-C7D9-7F89-2DFA-0C0671581684}"/>
                </a:ext>
              </a:extLst>
            </p:cNvPr>
            <p:cNvSpPr/>
            <p:nvPr/>
          </p:nvSpPr>
          <p:spPr bwMode="auto">
            <a:xfrm>
              <a:off x="10685945" y="7154364"/>
              <a:ext cx="457200" cy="457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000">
                <a:latin typeface="Times New Roman"/>
                <a:ea typeface="Times New Roman"/>
                <a:cs typeface="Times New Roman"/>
              </a:endParaRPr>
            </a:p>
          </p:txBody>
        </p:sp>
        <p:sp>
          <p:nvSpPr>
            <p:cNvPr id="34" name="Google Shape;1033;p14">
              <a:extLst>
                <a:ext uri="{FF2B5EF4-FFF2-40B4-BE49-F238E27FC236}">
                  <a16:creationId xmlns:a16="http://schemas.microsoft.com/office/drawing/2014/main" id="{2AD56776-5FCE-C190-2DAA-972B3EEB55A7}"/>
                </a:ext>
              </a:extLst>
            </p:cNvPr>
            <p:cNvSpPr/>
            <p:nvPr/>
          </p:nvSpPr>
          <p:spPr bwMode="auto">
            <a:xfrm>
              <a:off x="9771545" y="6075389"/>
              <a:ext cx="457200" cy="457200"/>
            </a:xfrm>
            <a:prstGeom prst="ellipse">
              <a:avLst/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000">
                <a:latin typeface="Times New Roman"/>
                <a:ea typeface="Times New Roman"/>
                <a:cs typeface="Times New Roman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BBF46B4C-564F-1EF7-6A89-DC61872505E0}"/>
              </a:ext>
            </a:extLst>
          </p:cNvPr>
          <p:cNvSpPr txBox="1"/>
          <p:nvPr/>
        </p:nvSpPr>
        <p:spPr>
          <a:xfrm>
            <a:off x="7603015" y="277688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Positive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813C44-C755-1639-F8F0-91DFB331E8DC}"/>
              </a:ext>
            </a:extLst>
          </p:cNvPr>
          <p:cNvSpPr txBox="1"/>
          <p:nvPr/>
        </p:nvSpPr>
        <p:spPr>
          <a:xfrm>
            <a:off x="8718082" y="2772775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Anchor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C3B632C-2757-E96D-640B-43CD73F6495F}"/>
              </a:ext>
            </a:extLst>
          </p:cNvPr>
          <p:cNvSpPr txBox="1"/>
          <p:nvPr/>
        </p:nvSpPr>
        <p:spPr>
          <a:xfrm>
            <a:off x="10450455" y="3284108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Negatives</a:t>
            </a:r>
          </a:p>
        </p:txBody>
      </p:sp>
      <p:sp>
        <p:nvSpPr>
          <p:cNvPr id="52" name="Content Placeholder 1">
            <a:extLst>
              <a:ext uri="{FF2B5EF4-FFF2-40B4-BE49-F238E27FC236}">
                <a16:creationId xmlns:a16="http://schemas.microsoft.com/office/drawing/2014/main" id="{0FF2CC95-B186-1AA2-DDA6-4AF59198085C}"/>
              </a:ext>
            </a:extLst>
          </p:cNvPr>
          <p:cNvSpPr txBox="1">
            <a:spLocks/>
          </p:cNvSpPr>
          <p:nvPr/>
        </p:nvSpPr>
        <p:spPr>
          <a:xfrm>
            <a:off x="7668428" y="4278786"/>
            <a:ext cx="4048651" cy="93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6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500"/>
              </a:spcAft>
              <a:buNone/>
            </a:pPr>
            <a:r>
              <a:rPr lang="en-US" sz="2000" dirty="0"/>
              <a:t>How can we identify </a:t>
            </a:r>
            <a:r>
              <a:rPr lang="en-US" sz="2000" b="1" dirty="0"/>
              <a:t>meaningful</a:t>
            </a:r>
            <a:r>
              <a:rPr lang="en-US" sz="2000" dirty="0"/>
              <a:t> positive pairs, </a:t>
            </a:r>
            <a:r>
              <a:rPr lang="en-US" sz="2000" b="1" dirty="0"/>
              <a:t>without labels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3492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Clustering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3076154"/>
            <a:ext cx="11526625" cy="3647919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US" sz="2800" b="1" dirty="0" err="1"/>
              <a:t>Clusterability</a:t>
            </a:r>
            <a:r>
              <a:rPr lang="en-US" sz="2800" b="1" dirty="0"/>
              <a:t> results </a:t>
            </a:r>
            <a:r>
              <a:rPr lang="en-US" sz="2800" dirty="0"/>
              <a:t>demonstrate that REBAR has a strong agreement between k-mean clusters and true labels, </a:t>
            </a:r>
            <a:r>
              <a:rPr lang="en-US" sz="2800" b="1" dirty="0"/>
              <a:t>corroborating classification results</a:t>
            </a:r>
            <a:r>
              <a:rPr lang="en-US" sz="2800" dirty="0"/>
              <a:t>. </a:t>
            </a: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lang="en-US" sz="28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lang="en-US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US" sz="2800" dirty="0"/>
              <a:t>In the t-SNE visualization for HAR, unlike most methods, REBAR is able to distinguish between the walk, walk up, and walk down labels.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40</a:t>
            </a:fld>
            <a:endParaRPr lang="en-US"/>
          </a:p>
        </p:txBody>
      </p:sp>
      <p:pic>
        <p:nvPicPr>
          <p:cNvPr id="6" name="Google Shape;172;p12">
            <a:extLst>
              <a:ext uri="{FF2B5EF4-FFF2-40B4-BE49-F238E27FC236}">
                <a16:creationId xmlns:a16="http://schemas.microsoft.com/office/drawing/2014/main" id="{F28835DD-1120-9F47-E016-F2EDA544F6E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6401" y="1085424"/>
            <a:ext cx="8427619" cy="199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1;p12">
            <a:extLst>
              <a:ext uri="{FF2B5EF4-FFF2-40B4-BE49-F238E27FC236}">
                <a16:creationId xmlns:a16="http://schemas.microsoft.com/office/drawing/2014/main" id="{F7A5D207-9779-408A-74C7-33CC76C76D9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7979" y="4043590"/>
            <a:ext cx="8416041" cy="15468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4465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Downstream Clustering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7" y="3076154"/>
            <a:ext cx="11526625" cy="3647919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US" sz="2800" b="1" dirty="0" err="1"/>
              <a:t>Clusterability</a:t>
            </a:r>
            <a:r>
              <a:rPr lang="en-US" sz="2800" b="1" dirty="0"/>
              <a:t> results </a:t>
            </a:r>
            <a:r>
              <a:rPr lang="en-US" sz="2800" dirty="0"/>
              <a:t>demonstrate that REBAR has a strong agreement between k-mean clusters and true labels, </a:t>
            </a:r>
            <a:r>
              <a:rPr lang="en-US" sz="2800" b="1" dirty="0"/>
              <a:t>corroborating classification results</a:t>
            </a:r>
            <a:r>
              <a:rPr lang="en-US" sz="2800" dirty="0"/>
              <a:t>. </a:t>
            </a: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lang="en-US" sz="2800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lang="en-US" dirty="0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-US" sz="2800" dirty="0"/>
              <a:t>In the t-SNE visualization for HAR, unlike most methods, REBAR is able to distinguish between the walk, walk up, and walk down labels.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41</a:t>
            </a:fld>
            <a:endParaRPr lang="en-US"/>
          </a:p>
        </p:txBody>
      </p:sp>
      <p:pic>
        <p:nvPicPr>
          <p:cNvPr id="6" name="Google Shape;172;p12">
            <a:extLst>
              <a:ext uri="{FF2B5EF4-FFF2-40B4-BE49-F238E27FC236}">
                <a16:creationId xmlns:a16="http://schemas.microsoft.com/office/drawing/2014/main" id="{F28835DD-1120-9F47-E016-F2EDA544F6E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876401" y="1085424"/>
            <a:ext cx="8427619" cy="199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71;p12">
            <a:extLst>
              <a:ext uri="{FF2B5EF4-FFF2-40B4-BE49-F238E27FC236}">
                <a16:creationId xmlns:a16="http://schemas.microsoft.com/office/drawing/2014/main" id="{F7A5D207-9779-408A-74C7-33CC76C76D92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7979" y="4043590"/>
            <a:ext cx="8416041" cy="15468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4BC9CBC3-27EE-5AF5-AD44-71B5A030A78F}"/>
              </a:ext>
            </a:extLst>
          </p:cNvPr>
          <p:cNvSpPr/>
          <p:nvPr/>
        </p:nvSpPr>
        <p:spPr>
          <a:xfrm>
            <a:off x="9153236" y="4295142"/>
            <a:ext cx="812800" cy="6096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A42FABE-4C60-6D6C-C0DB-F0A7FB871088}"/>
              </a:ext>
            </a:extLst>
          </p:cNvPr>
          <p:cNvSpPr/>
          <p:nvPr/>
        </p:nvSpPr>
        <p:spPr>
          <a:xfrm>
            <a:off x="2798617" y="4295142"/>
            <a:ext cx="517237" cy="5218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66D3C0-5C07-BED0-A694-6231EB98098C}"/>
              </a:ext>
            </a:extLst>
          </p:cNvPr>
          <p:cNvSpPr/>
          <p:nvPr/>
        </p:nvSpPr>
        <p:spPr>
          <a:xfrm>
            <a:off x="3340824" y="4295142"/>
            <a:ext cx="517237" cy="52185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4994945-4F9D-14E4-9127-F4C5AA9350D0}"/>
              </a:ext>
            </a:extLst>
          </p:cNvPr>
          <p:cNvSpPr/>
          <p:nvPr/>
        </p:nvSpPr>
        <p:spPr>
          <a:xfrm>
            <a:off x="5150639" y="4300225"/>
            <a:ext cx="659034" cy="4523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F2734B5-D14A-81E0-8B31-3571737476A7}"/>
              </a:ext>
            </a:extLst>
          </p:cNvPr>
          <p:cNvSpPr/>
          <p:nvPr/>
        </p:nvSpPr>
        <p:spPr>
          <a:xfrm>
            <a:off x="6052812" y="4295142"/>
            <a:ext cx="659034" cy="4523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A1DF240-06D7-6C9C-718D-B0AAC875EEB0}"/>
              </a:ext>
            </a:extLst>
          </p:cNvPr>
          <p:cNvSpPr/>
          <p:nvPr/>
        </p:nvSpPr>
        <p:spPr>
          <a:xfrm>
            <a:off x="7539357" y="4304263"/>
            <a:ext cx="711706" cy="5218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2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C66EE-72D4-0FCB-1649-831BF0D4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F87DF-BA6E-B2FE-6377-1FDA6236E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000" y="1099572"/>
            <a:ext cx="11526625" cy="364791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 dirty="0"/>
              <a:t>Our REBAR method offers a powerful </a:t>
            </a:r>
            <a:r>
              <a:rPr lang="en-US" sz="2600" b="1" dirty="0"/>
              <a:t>new perspective on how to identify positive pairings in time-series contrastive learning</a:t>
            </a:r>
            <a:r>
              <a:rPr lang="en-US" sz="2600" dirty="0"/>
              <a:t>, and we hope that this work will drive future research into understanding how to best learn representations in time-series and the greater contrastive learning space.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DA876E-E6A7-5F02-D536-499473782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4A053AB-3CCC-E2D9-6DD5-389DC305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96" y="3329445"/>
            <a:ext cx="7666408" cy="314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573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67629-933F-2C72-3503-F07CBA90A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9FB4D7-04C9-BF9F-07D8-231CF3CD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61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4D8031-6BC6-F59D-291C-9D1FD532E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99" y="1215483"/>
            <a:ext cx="11612527" cy="5083175"/>
          </a:xfrm>
        </p:spPr>
        <p:txBody>
          <a:bodyPr>
            <a:normAutofit fontScale="92500"/>
          </a:bodyPr>
          <a:lstStyle/>
          <a:p>
            <a:pPr marL="0" indent="0" rtl="0">
              <a:spcBef>
                <a:spcPts val="1000"/>
              </a:spcBef>
              <a:spcAft>
                <a:spcPts val="2500"/>
              </a:spcAft>
              <a:buNone/>
            </a:pPr>
            <a:r>
              <a:rPr lang="en-US" dirty="0"/>
              <a:t>For example, given this accelerometry signal where the user </a:t>
            </a:r>
          </a:p>
          <a:p>
            <a:pPr marL="0" indent="0" rtl="0">
              <a:spcBef>
                <a:spcPts val="1000"/>
              </a:spcBef>
              <a:spcAft>
                <a:spcPts val="2500"/>
              </a:spcAft>
              <a:buNone/>
            </a:pPr>
            <a:endParaRPr lang="en-US" dirty="0"/>
          </a:p>
          <a:p>
            <a:pPr marL="0" indent="0" rtl="0">
              <a:spcBef>
                <a:spcPts val="1000"/>
              </a:spcBef>
              <a:spcAft>
                <a:spcPts val="2500"/>
              </a:spcAft>
              <a:buNone/>
            </a:pPr>
            <a:endParaRPr lang="en-US" dirty="0"/>
          </a:p>
          <a:p>
            <a:pPr marL="0" indent="0" rtl="0">
              <a:spcBef>
                <a:spcPts val="1000"/>
              </a:spcBef>
              <a:spcAft>
                <a:spcPts val="2500"/>
              </a:spcAft>
              <a:buNone/>
            </a:pPr>
            <a:endParaRPr lang="en-US" dirty="0"/>
          </a:p>
          <a:p>
            <a:pPr marL="0" indent="0" rtl="0">
              <a:spcBef>
                <a:spcPts val="1000"/>
              </a:spcBef>
              <a:spcAft>
                <a:spcPts val="2500"/>
              </a:spcAft>
              <a:buNone/>
            </a:pPr>
            <a:r>
              <a:rPr lang="en-US" dirty="0"/>
              <a:t>In a temporal proximity, sampling-based approach, subsequences from Walking 1 would sooner form positive examples with the Stop area than the other Walk 2 area.</a:t>
            </a:r>
          </a:p>
          <a:p>
            <a:pPr marL="0" indent="0" rtl="0">
              <a:spcBef>
                <a:spcPts val="1000"/>
              </a:spcBef>
              <a:spcAft>
                <a:spcPts val="2500"/>
              </a:spcAft>
              <a:buNone/>
            </a:pPr>
            <a:r>
              <a:rPr lang="en-US" b="1" u="sng" dirty="0"/>
              <a:t>Without labels</a:t>
            </a:r>
            <a:r>
              <a:rPr lang="en-US" b="1" dirty="0"/>
              <a:t>, how could we identify Walk </a:t>
            </a:r>
            <a:r>
              <a:rPr lang="en-US" b="1" dirty="0" err="1"/>
              <a:t>Subseq</a:t>
            </a:r>
            <a:r>
              <a:rPr lang="en-US" b="1" dirty="0"/>
              <a:t> 1 and Walk </a:t>
            </a:r>
            <a:r>
              <a:rPr lang="en-US" b="1" dirty="0" err="1"/>
              <a:t>Subseq</a:t>
            </a:r>
            <a:r>
              <a:rPr lang="en-US" b="1" dirty="0"/>
              <a:t> 2 as candidates to form a positive pair?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9AC89B-BB7E-C3FB-B2E9-B9FECA66E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84C2DB-B232-B0B4-166F-9D9B890D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if positive pairs are far from each other?</a:t>
            </a:r>
          </a:p>
        </p:txBody>
      </p:sp>
      <p:pic>
        <p:nvPicPr>
          <p:cNvPr id="5" name="Google Shape;98;p5">
            <a:extLst>
              <a:ext uri="{FF2B5EF4-FFF2-40B4-BE49-F238E27FC236}">
                <a16:creationId xmlns:a16="http://schemas.microsoft.com/office/drawing/2014/main" id="{FA7C6E72-97C1-2A50-0E21-C1235B6E213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43539" t="12593" r="18996" b="78959"/>
          <a:stretch/>
        </p:blipFill>
        <p:spPr>
          <a:xfrm>
            <a:off x="922377" y="2349098"/>
            <a:ext cx="9837772" cy="73434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FBE6E6-2FF1-1BC5-3E04-A04F9BFECC58}"/>
              </a:ext>
            </a:extLst>
          </p:cNvPr>
          <p:cNvSpPr txBox="1"/>
          <p:nvPr/>
        </p:nvSpPr>
        <p:spPr>
          <a:xfrm>
            <a:off x="1538177" y="1942208"/>
            <a:ext cx="88493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1) Started Walking	      2) Stopped	3) Started Walking again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1AB3C0-3A36-C43A-FD66-47081EE5AED4}"/>
              </a:ext>
            </a:extLst>
          </p:cNvPr>
          <p:cNvSpPr txBox="1"/>
          <p:nvPr/>
        </p:nvSpPr>
        <p:spPr>
          <a:xfrm>
            <a:off x="10093843" y="26447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fix</a:t>
            </a:r>
          </a:p>
        </p:txBody>
      </p:sp>
    </p:spTree>
    <p:extLst>
      <p:ext uri="{BB962C8B-B14F-4D97-AF65-F5344CB8AC3E}">
        <p14:creationId xmlns:p14="http://schemas.microsoft.com/office/powerpoint/2010/main" val="60645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Pairs in 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6914887" cy="4951401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Augmentation-based approaches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Originate from vision domain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Cameras have a much better-established set of invariances compared to time-series</a:t>
            </a:r>
          </a:p>
          <a:p>
            <a:pPr marL="2286000" lvl="5" indent="0">
              <a:lnSpc>
                <a:spcPct val="100000"/>
              </a:lnSpc>
              <a:spcAft>
                <a:spcPts val="500"/>
              </a:spcAft>
              <a:buNone/>
            </a:pPr>
            <a:r>
              <a:rPr lang="en-US" dirty="0"/>
              <a:t>	</a:t>
            </a:r>
            <a:r>
              <a:rPr lang="en-US" sz="28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↓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Inconsistent set of augmentations in time-series approaches</a:t>
            </a:r>
          </a:p>
          <a:p>
            <a:pPr lvl="2">
              <a:lnSpc>
                <a:spcPct val="100000"/>
              </a:lnSpc>
            </a:pPr>
            <a:r>
              <a:rPr lang="en-US" dirty="0"/>
              <a:t>TF-C uses </a:t>
            </a:r>
            <a:r>
              <a:rPr lang="en-US" dirty="0" err="1"/>
              <a:t>jittering+scaling</a:t>
            </a:r>
            <a:r>
              <a:rPr lang="en-US" dirty="0"/>
              <a:t> while TS2Vec explicitly excludes them</a:t>
            </a:r>
          </a:p>
          <a:p>
            <a:pPr>
              <a:lnSpc>
                <a:spcPct val="100000"/>
              </a:lnSpc>
            </a:pPr>
            <a:endParaRPr lang="en-US" sz="1200" dirty="0"/>
          </a:p>
          <a:p>
            <a:pPr>
              <a:lnSpc>
                <a:spcPct val="100000"/>
              </a:lnSpc>
            </a:pPr>
            <a:r>
              <a:rPr lang="en-US" dirty="0"/>
              <a:t>Sampling-based Approaches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Identify positive pairs from as subsequences within a longer time-series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Typically, naively uses temporal proximity to identify positive pairs (e.g. TNC, T-loss)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45</a:t>
            </a:fld>
            <a:endParaRPr lang="en-US"/>
          </a:p>
        </p:txBody>
      </p:sp>
      <p:sp>
        <p:nvSpPr>
          <p:cNvPr id="7" name="Google Shape;89;p4">
            <a:extLst>
              <a:ext uri="{FF2B5EF4-FFF2-40B4-BE49-F238E27FC236}">
                <a16:creationId xmlns:a16="http://schemas.microsoft.com/office/drawing/2014/main" id="{CE929755-7558-6C5A-8E64-30D1427A7B05}"/>
              </a:ext>
            </a:extLst>
          </p:cNvPr>
          <p:cNvSpPr txBox="1"/>
          <p:nvPr/>
        </p:nvSpPr>
        <p:spPr>
          <a:xfrm>
            <a:off x="8120581" y="3288372"/>
            <a:ext cx="2720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SimCLR Approach</a:t>
            </a:r>
            <a:endParaRPr sz="1800" b="0" i="0" u="none" strike="noStrike" cap="none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EB4CE0-632B-63F6-9C7C-253FF9AF7A4B}"/>
              </a:ext>
            </a:extLst>
          </p:cNvPr>
          <p:cNvGrpSpPr>
            <a:grpSpLocks noChangeAspect="1"/>
          </p:cNvGrpSpPr>
          <p:nvPr/>
        </p:nvGrpSpPr>
        <p:grpSpPr>
          <a:xfrm>
            <a:off x="7814930" y="486688"/>
            <a:ext cx="3267740" cy="2801684"/>
            <a:chOff x="8705119" y="1125235"/>
            <a:chExt cx="1799275" cy="1542656"/>
          </a:xfrm>
        </p:grpSpPr>
        <p:pic>
          <p:nvPicPr>
            <p:cNvPr id="6" name="Google Shape;87;p4">
              <a:extLst>
                <a:ext uri="{FF2B5EF4-FFF2-40B4-BE49-F238E27FC236}">
                  <a16:creationId xmlns:a16="http://schemas.microsoft.com/office/drawing/2014/main" id="{9FFA0193-631F-6963-6A33-A8D826B98D6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74793"/>
            <a:stretch/>
          </p:blipFill>
          <p:spPr>
            <a:xfrm>
              <a:off x="8705119" y="1125235"/>
              <a:ext cx="1799275" cy="46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1;p4">
              <a:extLst>
                <a:ext uri="{FF2B5EF4-FFF2-40B4-BE49-F238E27FC236}">
                  <a16:creationId xmlns:a16="http://schemas.microsoft.com/office/drawing/2014/main" id="{81E160CF-B91D-6512-6A90-EA668D13056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41938"/>
            <a:stretch/>
          </p:blipFill>
          <p:spPr>
            <a:xfrm>
              <a:off x="8705119" y="1592216"/>
              <a:ext cx="1799275" cy="1075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6D1E31F-B2F9-773D-565E-28E9C4B3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571" y="4240285"/>
            <a:ext cx="4475312" cy="1118828"/>
          </a:xfrm>
          <a:prstGeom prst="rect">
            <a:avLst/>
          </a:prstGeom>
        </p:spPr>
      </p:pic>
      <p:sp>
        <p:nvSpPr>
          <p:cNvPr id="14" name="Google Shape;89;p4">
            <a:extLst>
              <a:ext uri="{FF2B5EF4-FFF2-40B4-BE49-F238E27FC236}">
                <a16:creationId xmlns:a16="http://schemas.microsoft.com/office/drawing/2014/main" id="{1234F55C-0C64-14F6-6A73-9EF20E6E8936}"/>
              </a:ext>
            </a:extLst>
          </p:cNvPr>
          <p:cNvSpPr txBox="1"/>
          <p:nvPr/>
        </p:nvSpPr>
        <p:spPr>
          <a:xfrm>
            <a:off x="8159483" y="5396039"/>
            <a:ext cx="2720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TNC Approach</a:t>
            </a:r>
            <a:endParaRPr sz="1800" b="0" i="0" u="none" strike="noStrike" cap="none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0AD876D-CAFE-FB70-EABD-2A17D55F1547}"/>
              </a:ext>
            </a:extLst>
          </p:cNvPr>
          <p:cNvSpPr/>
          <p:nvPr/>
        </p:nvSpPr>
        <p:spPr>
          <a:xfrm>
            <a:off x="7814929" y="1810882"/>
            <a:ext cx="1392865" cy="61928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75C5A8F-A563-25E2-E54C-CA0D82D8B764}"/>
              </a:ext>
            </a:extLst>
          </p:cNvPr>
          <p:cNvSpPr/>
          <p:nvPr/>
        </p:nvSpPr>
        <p:spPr>
          <a:xfrm>
            <a:off x="9689805" y="1811062"/>
            <a:ext cx="1392865" cy="61928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82076F9-FEA2-6047-D6B3-E03D3F738509}"/>
              </a:ext>
            </a:extLst>
          </p:cNvPr>
          <p:cNvSpPr/>
          <p:nvPr/>
        </p:nvSpPr>
        <p:spPr>
          <a:xfrm>
            <a:off x="8823250" y="4776754"/>
            <a:ext cx="1525773" cy="619285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063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Positive Pairs in Prior Work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391058"/>
            <a:ext cx="7194192" cy="41585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Augmentation-based Approaches 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Originate from vision domain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5</a:t>
            </a:fld>
            <a:endParaRPr lang="en-US"/>
          </a:p>
        </p:txBody>
      </p:sp>
      <p:sp>
        <p:nvSpPr>
          <p:cNvPr id="7" name="Google Shape;89;p4">
            <a:extLst>
              <a:ext uri="{FF2B5EF4-FFF2-40B4-BE49-F238E27FC236}">
                <a16:creationId xmlns:a16="http://schemas.microsoft.com/office/drawing/2014/main" id="{CE929755-7558-6C5A-8E64-30D1427A7B05}"/>
              </a:ext>
            </a:extLst>
          </p:cNvPr>
          <p:cNvSpPr txBox="1"/>
          <p:nvPr/>
        </p:nvSpPr>
        <p:spPr>
          <a:xfrm>
            <a:off x="8594332" y="4608786"/>
            <a:ext cx="2720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SimCLR Approach</a:t>
            </a:r>
            <a:endParaRPr sz="1800" b="0" i="0" u="none" strike="noStrike" cap="none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EB4CE0-632B-63F6-9C7C-253FF9AF7A4B}"/>
              </a:ext>
            </a:extLst>
          </p:cNvPr>
          <p:cNvGrpSpPr>
            <a:grpSpLocks noChangeAspect="1"/>
          </p:cNvGrpSpPr>
          <p:nvPr/>
        </p:nvGrpSpPr>
        <p:grpSpPr>
          <a:xfrm>
            <a:off x="8062035" y="1377112"/>
            <a:ext cx="3761618" cy="3225124"/>
            <a:chOff x="8705119" y="1125235"/>
            <a:chExt cx="1799275" cy="1542656"/>
          </a:xfrm>
        </p:grpSpPr>
        <p:pic>
          <p:nvPicPr>
            <p:cNvPr id="6" name="Google Shape;87;p4">
              <a:extLst>
                <a:ext uri="{FF2B5EF4-FFF2-40B4-BE49-F238E27FC236}">
                  <a16:creationId xmlns:a16="http://schemas.microsoft.com/office/drawing/2014/main" id="{9FFA0193-631F-6963-6A33-A8D826B98D6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74793"/>
            <a:stretch/>
          </p:blipFill>
          <p:spPr>
            <a:xfrm>
              <a:off x="8705119" y="1125235"/>
              <a:ext cx="1799275" cy="46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1;p4">
              <a:extLst>
                <a:ext uri="{FF2B5EF4-FFF2-40B4-BE49-F238E27FC236}">
                  <a16:creationId xmlns:a16="http://schemas.microsoft.com/office/drawing/2014/main" id="{81E160CF-B91D-6512-6A90-EA668D13056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41938"/>
            <a:stretch/>
          </p:blipFill>
          <p:spPr>
            <a:xfrm>
              <a:off x="8705119" y="1592216"/>
              <a:ext cx="1799275" cy="1075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76814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Positive Pairs in Prior Work (1/2)</a:t>
            </a: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391058"/>
            <a:ext cx="7194192" cy="41585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Augmentation-based Approaches 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Originate from vision domain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Cameras have a much better-established set of invariances compared to time-series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6</a:t>
            </a:fld>
            <a:endParaRPr lang="en-US"/>
          </a:p>
        </p:txBody>
      </p:sp>
      <p:sp>
        <p:nvSpPr>
          <p:cNvPr id="7" name="Google Shape;89;p4">
            <a:extLst>
              <a:ext uri="{FF2B5EF4-FFF2-40B4-BE49-F238E27FC236}">
                <a16:creationId xmlns:a16="http://schemas.microsoft.com/office/drawing/2014/main" id="{CE929755-7558-6C5A-8E64-30D1427A7B05}"/>
              </a:ext>
            </a:extLst>
          </p:cNvPr>
          <p:cNvSpPr txBox="1"/>
          <p:nvPr/>
        </p:nvSpPr>
        <p:spPr>
          <a:xfrm>
            <a:off x="8594332" y="4608786"/>
            <a:ext cx="2720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SimCLR Approach</a:t>
            </a:r>
            <a:endParaRPr sz="1800" b="0" i="0" u="none" strike="noStrike" cap="none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EB4CE0-632B-63F6-9C7C-253FF9AF7A4B}"/>
              </a:ext>
            </a:extLst>
          </p:cNvPr>
          <p:cNvGrpSpPr>
            <a:grpSpLocks noChangeAspect="1"/>
          </p:cNvGrpSpPr>
          <p:nvPr/>
        </p:nvGrpSpPr>
        <p:grpSpPr>
          <a:xfrm>
            <a:off x="8062035" y="1377112"/>
            <a:ext cx="3761618" cy="3225124"/>
            <a:chOff x="8705119" y="1125235"/>
            <a:chExt cx="1799275" cy="1542656"/>
          </a:xfrm>
        </p:grpSpPr>
        <p:pic>
          <p:nvPicPr>
            <p:cNvPr id="6" name="Google Shape;87;p4">
              <a:extLst>
                <a:ext uri="{FF2B5EF4-FFF2-40B4-BE49-F238E27FC236}">
                  <a16:creationId xmlns:a16="http://schemas.microsoft.com/office/drawing/2014/main" id="{9FFA0193-631F-6963-6A33-A8D826B98D6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74793"/>
            <a:stretch/>
          </p:blipFill>
          <p:spPr>
            <a:xfrm>
              <a:off x="8705119" y="1125235"/>
              <a:ext cx="1799275" cy="46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1;p4">
              <a:extLst>
                <a:ext uri="{FF2B5EF4-FFF2-40B4-BE49-F238E27FC236}">
                  <a16:creationId xmlns:a16="http://schemas.microsoft.com/office/drawing/2014/main" id="{81E160CF-B91D-6512-6A90-EA668D13056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41938"/>
            <a:stretch/>
          </p:blipFill>
          <p:spPr>
            <a:xfrm>
              <a:off x="8705119" y="1592216"/>
              <a:ext cx="1799275" cy="1075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4205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Positive Pairs in Prior Work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391058"/>
            <a:ext cx="7194192" cy="41585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Augmentation-based Approaches 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Originate from vision domain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Cameras have a much better-established set of invariances compared to time-series</a:t>
            </a:r>
          </a:p>
          <a:p>
            <a:pPr marL="1828800" lvl="4" indent="0">
              <a:lnSpc>
                <a:spcPct val="100000"/>
              </a:lnSpc>
              <a:spcAft>
                <a:spcPts val="500"/>
              </a:spcAft>
              <a:buNone/>
            </a:pPr>
            <a:r>
              <a:rPr lang="en-US" sz="1600" dirty="0"/>
              <a:t>	</a:t>
            </a:r>
            <a:r>
              <a:rPr lang="en-US" sz="24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↓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Inconsistent set of augmentations in time-series approaches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TF-C uses </a:t>
            </a:r>
            <a:r>
              <a:rPr lang="en-US" sz="2000" dirty="0" err="1"/>
              <a:t>jittering+scaling</a:t>
            </a:r>
            <a:r>
              <a:rPr lang="en-US" sz="2000" dirty="0"/>
              <a:t> while TS2Vec explicitly excludes them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7</a:t>
            </a:fld>
            <a:endParaRPr lang="en-US"/>
          </a:p>
        </p:txBody>
      </p:sp>
      <p:sp>
        <p:nvSpPr>
          <p:cNvPr id="7" name="Google Shape;89;p4">
            <a:extLst>
              <a:ext uri="{FF2B5EF4-FFF2-40B4-BE49-F238E27FC236}">
                <a16:creationId xmlns:a16="http://schemas.microsoft.com/office/drawing/2014/main" id="{CE929755-7558-6C5A-8E64-30D1427A7B05}"/>
              </a:ext>
            </a:extLst>
          </p:cNvPr>
          <p:cNvSpPr txBox="1"/>
          <p:nvPr/>
        </p:nvSpPr>
        <p:spPr>
          <a:xfrm>
            <a:off x="8594332" y="4608786"/>
            <a:ext cx="2720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SimCLR Approach</a:t>
            </a:r>
            <a:endParaRPr sz="1800" b="0" i="0" u="none" strike="noStrike" cap="none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EB4CE0-632B-63F6-9C7C-253FF9AF7A4B}"/>
              </a:ext>
            </a:extLst>
          </p:cNvPr>
          <p:cNvGrpSpPr>
            <a:grpSpLocks noChangeAspect="1"/>
          </p:cNvGrpSpPr>
          <p:nvPr/>
        </p:nvGrpSpPr>
        <p:grpSpPr>
          <a:xfrm>
            <a:off x="8062035" y="1377112"/>
            <a:ext cx="3761618" cy="3225124"/>
            <a:chOff x="8705119" y="1125235"/>
            <a:chExt cx="1799275" cy="1542656"/>
          </a:xfrm>
        </p:grpSpPr>
        <p:pic>
          <p:nvPicPr>
            <p:cNvPr id="6" name="Google Shape;87;p4">
              <a:extLst>
                <a:ext uri="{FF2B5EF4-FFF2-40B4-BE49-F238E27FC236}">
                  <a16:creationId xmlns:a16="http://schemas.microsoft.com/office/drawing/2014/main" id="{9FFA0193-631F-6963-6A33-A8D826B98D6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74793"/>
            <a:stretch/>
          </p:blipFill>
          <p:spPr>
            <a:xfrm>
              <a:off x="8705119" y="1125235"/>
              <a:ext cx="1799275" cy="46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1;p4">
              <a:extLst>
                <a:ext uri="{FF2B5EF4-FFF2-40B4-BE49-F238E27FC236}">
                  <a16:creationId xmlns:a16="http://schemas.microsoft.com/office/drawing/2014/main" id="{81E160CF-B91D-6512-6A90-EA668D13056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41938"/>
            <a:stretch/>
          </p:blipFill>
          <p:spPr>
            <a:xfrm>
              <a:off x="8705119" y="1592216"/>
              <a:ext cx="1799275" cy="107567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29329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Positive Pairs in Prior Work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7194192" cy="4158574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Augmentation-based Approaches 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Originate from vision domain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Cameras have a much better-established set of invariances compared to time-series</a:t>
            </a:r>
          </a:p>
          <a:p>
            <a:pPr marL="1828800" lvl="4" indent="0">
              <a:lnSpc>
                <a:spcPct val="100000"/>
              </a:lnSpc>
              <a:spcAft>
                <a:spcPts val="500"/>
              </a:spcAft>
              <a:buNone/>
            </a:pPr>
            <a:r>
              <a:rPr lang="en-US" sz="1600" dirty="0"/>
              <a:t>	</a:t>
            </a:r>
            <a:r>
              <a:rPr lang="en-US" sz="2400" dirty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↓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Inconsistent set of augmentations in time-series approaches</a:t>
            </a:r>
          </a:p>
          <a:p>
            <a:pPr lvl="1">
              <a:lnSpc>
                <a:spcPct val="100000"/>
              </a:lnSpc>
            </a:pPr>
            <a:r>
              <a:rPr lang="en-US" sz="2000" dirty="0"/>
              <a:t>TF-C uses </a:t>
            </a:r>
            <a:r>
              <a:rPr lang="en-US" sz="2000" dirty="0" err="1"/>
              <a:t>jittering+scaling</a:t>
            </a:r>
            <a:r>
              <a:rPr lang="en-US" sz="2000" dirty="0"/>
              <a:t> while TS2Vec explicitly excludes them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8</a:t>
            </a:fld>
            <a:endParaRPr lang="en-US"/>
          </a:p>
        </p:txBody>
      </p:sp>
      <p:sp>
        <p:nvSpPr>
          <p:cNvPr id="7" name="Google Shape;89;p4">
            <a:extLst>
              <a:ext uri="{FF2B5EF4-FFF2-40B4-BE49-F238E27FC236}">
                <a16:creationId xmlns:a16="http://schemas.microsoft.com/office/drawing/2014/main" id="{CE929755-7558-6C5A-8E64-30D1427A7B05}"/>
              </a:ext>
            </a:extLst>
          </p:cNvPr>
          <p:cNvSpPr txBox="1"/>
          <p:nvPr/>
        </p:nvSpPr>
        <p:spPr>
          <a:xfrm>
            <a:off x="8594332" y="4608786"/>
            <a:ext cx="2720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SimCLR Approach</a:t>
            </a:r>
            <a:endParaRPr sz="1800" b="0" i="0" u="none" strike="noStrike" cap="none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5EB4CE0-632B-63F6-9C7C-253FF9AF7A4B}"/>
              </a:ext>
            </a:extLst>
          </p:cNvPr>
          <p:cNvGrpSpPr>
            <a:grpSpLocks noChangeAspect="1"/>
          </p:cNvGrpSpPr>
          <p:nvPr/>
        </p:nvGrpSpPr>
        <p:grpSpPr>
          <a:xfrm>
            <a:off x="8062035" y="1377112"/>
            <a:ext cx="3761618" cy="3225124"/>
            <a:chOff x="8705119" y="1125235"/>
            <a:chExt cx="1799275" cy="1542656"/>
          </a:xfrm>
        </p:grpSpPr>
        <p:pic>
          <p:nvPicPr>
            <p:cNvPr id="6" name="Google Shape;87;p4">
              <a:extLst>
                <a:ext uri="{FF2B5EF4-FFF2-40B4-BE49-F238E27FC236}">
                  <a16:creationId xmlns:a16="http://schemas.microsoft.com/office/drawing/2014/main" id="{9FFA0193-631F-6963-6A33-A8D826B98D6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b="74793"/>
            <a:stretch/>
          </p:blipFill>
          <p:spPr>
            <a:xfrm>
              <a:off x="8705119" y="1125235"/>
              <a:ext cx="1799275" cy="466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91;p4">
              <a:extLst>
                <a:ext uri="{FF2B5EF4-FFF2-40B4-BE49-F238E27FC236}">
                  <a16:creationId xmlns:a16="http://schemas.microsoft.com/office/drawing/2014/main" id="{81E160CF-B91D-6512-6A90-EA668D130567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41938"/>
            <a:stretch/>
          </p:blipFill>
          <p:spPr>
            <a:xfrm>
              <a:off x="8705119" y="1592216"/>
              <a:ext cx="1799275" cy="1075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B9D670-E005-57C1-C7FC-CD2377B209D3}"/>
              </a:ext>
            </a:extLst>
          </p:cNvPr>
          <p:cNvSpPr/>
          <p:nvPr/>
        </p:nvSpPr>
        <p:spPr>
          <a:xfrm>
            <a:off x="8062035" y="2908569"/>
            <a:ext cx="1626089" cy="698644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D55397-C56D-0B62-8627-1C7D67308532}"/>
              </a:ext>
            </a:extLst>
          </p:cNvPr>
          <p:cNvSpPr/>
          <p:nvPr/>
        </p:nvSpPr>
        <p:spPr>
          <a:xfrm>
            <a:off x="10197564" y="2908569"/>
            <a:ext cx="1626089" cy="698644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426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7D208-F156-E73F-BE10-9C1872815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Positive Pairs in Prior Work (2/2)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F6555-40A6-A0BC-68FB-AC5207CEB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352145"/>
            <a:ext cx="6512999" cy="481473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b="1" dirty="0"/>
              <a:t>Sampling-based Approaches  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Identify positive pairs from as subsequences within a longer time-series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Typically, naively uses temporal proximity to identify positive pairs (e.g. TNC, T-loss)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5D1D9-1A56-5B16-EA57-CB64F20F7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EDCB31-8742-F62D-C41A-1C2FE7918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795" y="2275298"/>
            <a:ext cx="4475312" cy="1118828"/>
          </a:xfrm>
          <a:prstGeom prst="rect">
            <a:avLst/>
          </a:prstGeom>
        </p:spPr>
      </p:pic>
      <p:sp>
        <p:nvSpPr>
          <p:cNvPr id="11" name="Google Shape;89;p4">
            <a:extLst>
              <a:ext uri="{FF2B5EF4-FFF2-40B4-BE49-F238E27FC236}">
                <a16:creationId xmlns:a16="http://schemas.microsoft.com/office/drawing/2014/main" id="{E1B341C8-B4BE-AC99-DFF3-A9A51E929EB9}"/>
              </a:ext>
            </a:extLst>
          </p:cNvPr>
          <p:cNvSpPr txBox="1"/>
          <p:nvPr/>
        </p:nvSpPr>
        <p:spPr>
          <a:xfrm>
            <a:off x="8115707" y="3519195"/>
            <a:ext cx="2720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TNC Approach</a:t>
            </a:r>
            <a:endParaRPr sz="1800" b="0" i="0" u="none" strike="noStrike" cap="none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90941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14068</TotalTime>
  <Words>2676</Words>
  <Application>Microsoft Office PowerPoint</Application>
  <PresentationFormat>Widescreen</PresentationFormat>
  <Paragraphs>312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Cambria Math</vt:lpstr>
      <vt:lpstr>Roboto</vt:lpstr>
      <vt:lpstr>Times New Roman</vt:lpstr>
      <vt:lpstr>Custom Design</vt:lpstr>
      <vt:lpstr>1_Custom Design</vt:lpstr>
      <vt:lpstr>REBAR: Retrieval-based Reconstruction for Time-series Contrastive Learning</vt:lpstr>
      <vt:lpstr>Self-supervised Contrastive Learning</vt:lpstr>
      <vt:lpstr>Self-supervised Contrastive Learning</vt:lpstr>
      <vt:lpstr>Self-supervised Contrastive Learning</vt:lpstr>
      <vt:lpstr>Positive Pairs in Prior Work (1/2)</vt:lpstr>
      <vt:lpstr>Positive Pairs in Prior Work (1/2)</vt:lpstr>
      <vt:lpstr>Positive Pairs in Prior Work (1/2)</vt:lpstr>
      <vt:lpstr>Positive Pairs in Prior Work (1/2)</vt:lpstr>
      <vt:lpstr>Positive Pairs in Prior Work (2/2)</vt:lpstr>
      <vt:lpstr>Positive Pairs in Prior Work (2/2)</vt:lpstr>
      <vt:lpstr>Positive Pairs in Prior Work (2/2)</vt:lpstr>
      <vt:lpstr>Time-series Motifs</vt:lpstr>
      <vt:lpstr>Intuition of our REBAR method</vt:lpstr>
      <vt:lpstr>Intuition of our REBAR method</vt:lpstr>
      <vt:lpstr>Intuition of our REBAR method</vt:lpstr>
      <vt:lpstr>Intuition of our REBAR method</vt:lpstr>
      <vt:lpstr>Intuition of our REBAR method</vt:lpstr>
      <vt:lpstr>Intuition of our REBAR method</vt:lpstr>
      <vt:lpstr>Intuition of our REBAR method</vt:lpstr>
      <vt:lpstr>Intuition of our REBAR method</vt:lpstr>
      <vt:lpstr>REBAR Approach</vt:lpstr>
      <vt:lpstr>REBAR Approach</vt:lpstr>
      <vt:lpstr>REBAR Approach</vt:lpstr>
      <vt:lpstr>REBAR Contributions</vt:lpstr>
      <vt:lpstr>Design of REBAR Cross-Attention Model</vt:lpstr>
      <vt:lpstr>Design of REBAR Cross-Attention Model</vt:lpstr>
      <vt:lpstr>Design of REBAR Cross-Attention Model</vt:lpstr>
      <vt:lpstr>Design of REBAR Cross-Attention Model</vt:lpstr>
      <vt:lpstr>Design of REBAR Cross-Attention Model</vt:lpstr>
      <vt:lpstr>Design of REBAR Cross-Attention Model</vt:lpstr>
      <vt:lpstr>Design of REBAR Cross-Attention Model</vt:lpstr>
      <vt:lpstr>Design of REBAR Cross-Attention Model</vt:lpstr>
      <vt:lpstr>Design of REBAR Cross-Attention Model</vt:lpstr>
      <vt:lpstr>NN Validation Experiment before Contrastive Learning</vt:lpstr>
      <vt:lpstr>Applying REBAR to Contrastive Learning</vt:lpstr>
      <vt:lpstr>Applying REBAR to Contrastive Learning</vt:lpstr>
      <vt:lpstr>Applying REBAR to Contrastive Learning</vt:lpstr>
      <vt:lpstr>Experimental Design</vt:lpstr>
      <vt:lpstr>Downstream Linear Probe Results</vt:lpstr>
      <vt:lpstr>Downstream Clustering Results</vt:lpstr>
      <vt:lpstr>Downstream Clustering Results</vt:lpstr>
      <vt:lpstr>Conclusion</vt:lpstr>
      <vt:lpstr>Appendix </vt:lpstr>
      <vt:lpstr>What if positive pairs are far from each other?</vt:lpstr>
      <vt:lpstr>Positive Pairs in Prior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Here</dc:title>
  <dc:creator>Maxwell Xu</dc:creator>
  <cp:lastModifiedBy>Max Xu</cp:lastModifiedBy>
  <cp:revision>29</cp:revision>
  <dcterms:created xsi:type="dcterms:W3CDTF">2022-10-19T19:28:38Z</dcterms:created>
  <dcterms:modified xsi:type="dcterms:W3CDTF">2024-04-18T06:47:53Z</dcterms:modified>
</cp:coreProperties>
</file>